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56" r:id="rId6"/>
    <p:sldId id="297" r:id="rId7"/>
    <p:sldId id="270" r:id="rId8"/>
    <p:sldId id="282" r:id="rId9"/>
    <p:sldId id="336" r:id="rId10"/>
    <p:sldId id="280" r:id="rId11"/>
    <p:sldId id="453" r:id="rId12"/>
    <p:sldId id="333" r:id="rId13"/>
    <p:sldId id="334" r:id="rId14"/>
    <p:sldId id="335" r:id="rId15"/>
    <p:sldId id="331" r:id="rId16"/>
    <p:sldId id="454" r:id="rId17"/>
    <p:sldId id="455" r:id="rId18"/>
    <p:sldId id="456" r:id="rId19"/>
    <p:sldId id="457" r:id="rId20"/>
    <p:sldId id="337" r:id="rId21"/>
    <p:sldId id="281" r:id="rId22"/>
    <p:sldId id="283" r:id="rId23"/>
    <p:sldId id="338" r:id="rId24"/>
    <p:sldId id="284" r:id="rId25"/>
    <p:sldId id="339" r:id="rId26"/>
    <p:sldId id="458" r:id="rId27"/>
    <p:sldId id="340" r:id="rId28"/>
    <p:sldId id="459" r:id="rId29"/>
    <p:sldId id="341" r:id="rId30"/>
    <p:sldId id="291" r:id="rId31"/>
    <p:sldId id="342" r:id="rId32"/>
    <p:sldId id="279" r:id="rId33"/>
    <p:sldId id="4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5" d="100"/>
          <a:sy n="85" d="100"/>
        </p:scale>
        <p:origin x="59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D1D27-3010-4669-8647-62B2592F109F}"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27E0A-3D6E-4CD7-B975-C860735B34CE}" type="slidenum">
              <a:rPr lang="en-US" smtClean="0"/>
              <a:t>‹#›</a:t>
            </a:fld>
            <a:endParaRPr lang="en-US"/>
          </a:p>
        </p:txBody>
      </p:sp>
    </p:spTree>
    <p:extLst>
      <p:ext uri="{BB962C8B-B14F-4D97-AF65-F5344CB8AC3E}">
        <p14:creationId xmlns:p14="http://schemas.microsoft.com/office/powerpoint/2010/main" val="57475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C1F681-2509-4AB1-B43B-177D9308D6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4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58FF-BAE7-4817-B541-55D9EE4EA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E816A-5CD5-4A0D-8164-837527605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40AD87-8793-420A-8BA6-77531C9D2436}"/>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5" name="Footer Placeholder 4">
            <a:extLst>
              <a:ext uri="{FF2B5EF4-FFF2-40B4-BE49-F238E27FC236}">
                <a16:creationId xmlns:a16="http://schemas.microsoft.com/office/drawing/2014/main" id="{B6C5901C-B7C5-4BE2-9925-39FD72DFB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C68EB-70A9-4919-8E9A-36916D7B7210}"/>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240806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39FE-4FBE-4A88-9801-E72ACCB01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EDBC7D-3129-4DC8-BC4A-112B77E65A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F5E01-522F-45BB-9155-9CBB1353A858}"/>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5" name="Footer Placeholder 4">
            <a:extLst>
              <a:ext uri="{FF2B5EF4-FFF2-40B4-BE49-F238E27FC236}">
                <a16:creationId xmlns:a16="http://schemas.microsoft.com/office/drawing/2014/main" id="{A0D3CA88-C31F-4762-B98D-855177E69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1648C-48CD-437E-9C37-F5C410174CE4}"/>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207299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FAFA48-F3D9-4C58-9CA2-797301D73E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D0BFFA-525C-41CA-B505-42F702B6F7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02BFF-0D57-4D70-941D-92432BB41B72}"/>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5" name="Footer Placeholder 4">
            <a:extLst>
              <a:ext uri="{FF2B5EF4-FFF2-40B4-BE49-F238E27FC236}">
                <a16:creationId xmlns:a16="http://schemas.microsoft.com/office/drawing/2014/main" id="{964F73BF-C0A0-4D08-9F35-555680C45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3F0ED-0EE5-4119-8E7F-82D91A4F4440}"/>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482013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7EAABC-39D6-4DB0-8488-B28603959115}"/>
              </a:ext>
            </a:extLst>
          </p:cNvPr>
          <p:cNvSpPr>
            <a:spLocks noGrp="1"/>
          </p:cNvSpPr>
          <p:nvPr>
            <p:ph sz="quarter" idx="10" hasCustomPrompt="1"/>
          </p:nvPr>
        </p:nvSpPr>
        <p:spPr>
          <a:xfrm>
            <a:off x="947739" y="2024297"/>
            <a:ext cx="9752012" cy="2809409"/>
          </a:xfrm>
          <a:prstGeom prst="rect">
            <a:avLst/>
          </a:prstGeom>
        </p:spPr>
        <p:txBody>
          <a:bodyPr/>
          <a:lstStyle>
            <a:lvl1pPr marL="0" indent="0">
              <a:buNone/>
              <a:defRPr sz="9600">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PPT TITLE</a:t>
            </a:r>
          </a:p>
          <a:p>
            <a:pPr lvl="0"/>
            <a:r>
              <a:rPr lang="en-US" dirty="0"/>
              <a:t>GOES HERE</a:t>
            </a:r>
          </a:p>
        </p:txBody>
      </p:sp>
      <p:sp>
        <p:nvSpPr>
          <p:cNvPr id="6" name="Content Placeholder 2">
            <a:extLst>
              <a:ext uri="{FF2B5EF4-FFF2-40B4-BE49-F238E27FC236}">
                <a16:creationId xmlns:a16="http://schemas.microsoft.com/office/drawing/2014/main" id="{E15D0961-676B-4E54-AE48-6433B19230F4}"/>
              </a:ext>
            </a:extLst>
          </p:cNvPr>
          <p:cNvSpPr>
            <a:spLocks noGrp="1"/>
          </p:cNvSpPr>
          <p:nvPr>
            <p:ph sz="quarter" idx="11" hasCustomPrompt="1"/>
          </p:nvPr>
        </p:nvSpPr>
        <p:spPr>
          <a:xfrm>
            <a:off x="947739" y="5473324"/>
            <a:ext cx="9752012" cy="711889"/>
          </a:xfrm>
          <a:prstGeom prst="rect">
            <a:avLst/>
          </a:prstGeom>
        </p:spPr>
        <p:txBody>
          <a:bodyPr/>
          <a:lstStyle>
            <a:lvl1pPr marL="0" indent="0">
              <a:buNone/>
              <a:defRPr sz="3000">
                <a:solidFill>
                  <a:srgbClr val="003D4C"/>
                </a:solidFill>
                <a:latin typeface="Montserrat Light" panose="000004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err="1"/>
              <a:t>Powerpoint</a:t>
            </a:r>
            <a:r>
              <a:rPr lang="en-US" dirty="0"/>
              <a:t> details go here.</a:t>
            </a:r>
          </a:p>
        </p:txBody>
      </p:sp>
    </p:spTree>
    <p:extLst>
      <p:ext uri="{BB962C8B-B14F-4D97-AF65-F5344CB8AC3E}">
        <p14:creationId xmlns:p14="http://schemas.microsoft.com/office/powerpoint/2010/main" val="132197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7EAABC-39D6-4DB0-8488-B28603959115}"/>
              </a:ext>
            </a:extLst>
          </p:cNvPr>
          <p:cNvSpPr>
            <a:spLocks noGrp="1"/>
          </p:cNvSpPr>
          <p:nvPr>
            <p:ph sz="quarter" idx="10" hasCustomPrompt="1"/>
          </p:nvPr>
        </p:nvSpPr>
        <p:spPr>
          <a:xfrm>
            <a:off x="947739" y="2024297"/>
            <a:ext cx="9752012" cy="2809409"/>
          </a:xfrm>
          <a:prstGeom prst="rect">
            <a:avLst/>
          </a:prstGeom>
        </p:spPr>
        <p:txBody>
          <a:bodyPr/>
          <a:lstStyle>
            <a:lvl1pPr marL="0" indent="0">
              <a:buNone/>
              <a:defRPr sz="9600">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PPT TITLE</a:t>
            </a:r>
          </a:p>
          <a:p>
            <a:pPr lvl="0"/>
            <a:r>
              <a:rPr lang="en-US" dirty="0"/>
              <a:t>GOES HERE</a:t>
            </a:r>
          </a:p>
        </p:txBody>
      </p:sp>
      <p:sp>
        <p:nvSpPr>
          <p:cNvPr id="6" name="Content Placeholder 2">
            <a:extLst>
              <a:ext uri="{FF2B5EF4-FFF2-40B4-BE49-F238E27FC236}">
                <a16:creationId xmlns:a16="http://schemas.microsoft.com/office/drawing/2014/main" id="{E15D0961-676B-4E54-AE48-6433B19230F4}"/>
              </a:ext>
            </a:extLst>
          </p:cNvPr>
          <p:cNvSpPr>
            <a:spLocks noGrp="1"/>
          </p:cNvSpPr>
          <p:nvPr>
            <p:ph sz="quarter" idx="11" hasCustomPrompt="1"/>
          </p:nvPr>
        </p:nvSpPr>
        <p:spPr>
          <a:xfrm>
            <a:off x="947739" y="5473324"/>
            <a:ext cx="9752012" cy="711889"/>
          </a:xfrm>
          <a:prstGeom prst="rect">
            <a:avLst/>
          </a:prstGeom>
        </p:spPr>
        <p:txBody>
          <a:bodyPr/>
          <a:lstStyle>
            <a:lvl1pPr marL="0" indent="0">
              <a:buNone/>
              <a:defRPr sz="3000">
                <a:solidFill>
                  <a:srgbClr val="003D4C"/>
                </a:solidFill>
                <a:latin typeface="Montserrat Light" panose="000004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err="1"/>
              <a:t>Powerpoint</a:t>
            </a:r>
            <a:r>
              <a:rPr lang="en-US" dirty="0"/>
              <a:t> details go here.</a:t>
            </a:r>
          </a:p>
        </p:txBody>
      </p:sp>
    </p:spTree>
    <p:extLst>
      <p:ext uri="{BB962C8B-B14F-4D97-AF65-F5344CB8AC3E}">
        <p14:creationId xmlns:p14="http://schemas.microsoft.com/office/powerpoint/2010/main" val="266977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45A67-4ECD-4379-AE04-74738D1CFC58}"/>
              </a:ext>
            </a:extLst>
          </p:cNvPr>
          <p:cNvSpPr>
            <a:spLocks noGrp="1"/>
          </p:cNvSpPr>
          <p:nvPr>
            <p:ph sz="quarter" idx="10" hasCustomPrompt="1"/>
          </p:nvPr>
        </p:nvSpPr>
        <p:spPr>
          <a:xfrm>
            <a:off x="947739" y="2024297"/>
            <a:ext cx="9752012" cy="2809409"/>
          </a:xfrm>
          <a:prstGeom prst="rect">
            <a:avLst/>
          </a:prstGeom>
        </p:spPr>
        <p:txBody>
          <a:bodyPr/>
          <a:lstStyle>
            <a:lvl1pPr marL="0" indent="0">
              <a:buNone/>
              <a:defRPr sz="9600">
                <a:solidFill>
                  <a:schemeClr val="bg1"/>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PPT TITLE</a:t>
            </a:r>
          </a:p>
          <a:p>
            <a:pPr lvl="0"/>
            <a:r>
              <a:rPr lang="en-US" dirty="0"/>
              <a:t>GOES HERE</a:t>
            </a:r>
          </a:p>
        </p:txBody>
      </p:sp>
      <p:sp>
        <p:nvSpPr>
          <p:cNvPr id="5" name="Content Placeholder 2">
            <a:extLst>
              <a:ext uri="{FF2B5EF4-FFF2-40B4-BE49-F238E27FC236}">
                <a16:creationId xmlns:a16="http://schemas.microsoft.com/office/drawing/2014/main" id="{1EF6AB11-9021-4020-811D-134916AB03C5}"/>
              </a:ext>
            </a:extLst>
          </p:cNvPr>
          <p:cNvSpPr>
            <a:spLocks noGrp="1"/>
          </p:cNvSpPr>
          <p:nvPr>
            <p:ph sz="quarter" idx="11" hasCustomPrompt="1"/>
          </p:nvPr>
        </p:nvSpPr>
        <p:spPr>
          <a:xfrm>
            <a:off x="947739" y="5473324"/>
            <a:ext cx="9752012" cy="711889"/>
          </a:xfrm>
          <a:prstGeom prst="rect">
            <a:avLst/>
          </a:prstGeom>
        </p:spPr>
        <p:txBody>
          <a:bodyPr/>
          <a:lstStyle>
            <a:lvl1pPr marL="0" indent="0">
              <a:buNone/>
              <a:defRPr sz="3000">
                <a:solidFill>
                  <a:schemeClr val="bg1"/>
                </a:solidFill>
                <a:latin typeface="Montserrat Light" panose="000004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err="1"/>
              <a:t>Powerpoint</a:t>
            </a:r>
            <a:r>
              <a:rPr lang="en-US" dirty="0"/>
              <a:t> details go here.</a:t>
            </a:r>
          </a:p>
        </p:txBody>
      </p:sp>
    </p:spTree>
    <p:extLst>
      <p:ext uri="{BB962C8B-B14F-4D97-AF65-F5344CB8AC3E}">
        <p14:creationId xmlns:p14="http://schemas.microsoft.com/office/powerpoint/2010/main" val="1252456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1791A-AC85-48B1-90BE-FEB2BE88FBB0}"/>
              </a:ext>
            </a:extLst>
          </p:cNvPr>
          <p:cNvSpPr>
            <a:spLocks noGrp="1"/>
          </p:cNvSpPr>
          <p:nvPr>
            <p:ph sz="quarter" idx="10" hasCustomPrompt="1"/>
          </p:nvPr>
        </p:nvSpPr>
        <p:spPr>
          <a:xfrm>
            <a:off x="947739" y="1801272"/>
            <a:ext cx="9752012" cy="2809409"/>
          </a:xfrm>
          <a:prstGeom prst="rect">
            <a:avLst/>
          </a:prstGeom>
        </p:spPr>
        <p:txBody>
          <a:bodyPr/>
          <a:lstStyle>
            <a:lvl1pPr marL="0" indent="0">
              <a:buNone/>
              <a:defRPr sz="7500">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DIVIDER </a:t>
            </a:r>
          </a:p>
          <a:p>
            <a:pPr lvl="0"/>
            <a:r>
              <a:rPr lang="en-US" dirty="0"/>
              <a:t>HEADLINE </a:t>
            </a:r>
          </a:p>
          <a:p>
            <a:pPr lvl="0"/>
            <a:r>
              <a:rPr lang="en-US" dirty="0"/>
              <a:t>GOES HERE</a:t>
            </a:r>
          </a:p>
        </p:txBody>
      </p:sp>
      <p:sp>
        <p:nvSpPr>
          <p:cNvPr id="4" name="Content Placeholder 2">
            <a:extLst>
              <a:ext uri="{FF2B5EF4-FFF2-40B4-BE49-F238E27FC236}">
                <a16:creationId xmlns:a16="http://schemas.microsoft.com/office/drawing/2014/main" id="{41256762-8935-401B-9B1D-3F6EA6D4A5D6}"/>
              </a:ext>
            </a:extLst>
          </p:cNvPr>
          <p:cNvSpPr>
            <a:spLocks noGrp="1"/>
          </p:cNvSpPr>
          <p:nvPr>
            <p:ph sz="quarter" idx="11" hasCustomPrompt="1"/>
          </p:nvPr>
        </p:nvSpPr>
        <p:spPr>
          <a:xfrm>
            <a:off x="947739" y="5473324"/>
            <a:ext cx="9752012" cy="711889"/>
          </a:xfrm>
          <a:prstGeom prst="rect">
            <a:avLst/>
          </a:prstGeom>
        </p:spPr>
        <p:txBody>
          <a:bodyPr/>
          <a:lstStyle>
            <a:lvl1pPr marL="0" indent="0">
              <a:buNone/>
              <a:defRPr sz="3000">
                <a:solidFill>
                  <a:srgbClr val="003D4C"/>
                </a:solidFill>
                <a:latin typeface="Montserrat Light" panose="000004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err="1"/>
              <a:t>Powerpoint</a:t>
            </a:r>
            <a:r>
              <a:rPr lang="en-US" dirty="0"/>
              <a:t> details go here.</a:t>
            </a:r>
          </a:p>
        </p:txBody>
      </p:sp>
    </p:spTree>
    <p:extLst>
      <p:ext uri="{BB962C8B-B14F-4D97-AF65-F5344CB8AC3E}">
        <p14:creationId xmlns:p14="http://schemas.microsoft.com/office/powerpoint/2010/main" val="370549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1791A-AC85-48B1-90BE-FEB2BE88FBB0}"/>
              </a:ext>
            </a:extLst>
          </p:cNvPr>
          <p:cNvSpPr>
            <a:spLocks noGrp="1"/>
          </p:cNvSpPr>
          <p:nvPr>
            <p:ph sz="quarter" idx="10" hasCustomPrompt="1"/>
          </p:nvPr>
        </p:nvSpPr>
        <p:spPr>
          <a:xfrm>
            <a:off x="947739" y="1801272"/>
            <a:ext cx="9752012" cy="2809409"/>
          </a:xfrm>
          <a:prstGeom prst="rect">
            <a:avLst/>
          </a:prstGeom>
        </p:spPr>
        <p:txBody>
          <a:bodyPr/>
          <a:lstStyle>
            <a:lvl1pPr marL="0" indent="0">
              <a:buNone/>
              <a:defRPr sz="7500">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DIVIDER </a:t>
            </a:r>
          </a:p>
          <a:p>
            <a:pPr lvl="0"/>
            <a:r>
              <a:rPr lang="en-US" dirty="0"/>
              <a:t>HEADLINE </a:t>
            </a:r>
          </a:p>
          <a:p>
            <a:pPr lvl="0"/>
            <a:r>
              <a:rPr lang="en-US" dirty="0"/>
              <a:t>GOES HERE</a:t>
            </a:r>
          </a:p>
        </p:txBody>
      </p:sp>
      <p:sp>
        <p:nvSpPr>
          <p:cNvPr id="4" name="Content Placeholder 2">
            <a:extLst>
              <a:ext uri="{FF2B5EF4-FFF2-40B4-BE49-F238E27FC236}">
                <a16:creationId xmlns:a16="http://schemas.microsoft.com/office/drawing/2014/main" id="{41256762-8935-401B-9B1D-3F6EA6D4A5D6}"/>
              </a:ext>
            </a:extLst>
          </p:cNvPr>
          <p:cNvSpPr>
            <a:spLocks noGrp="1"/>
          </p:cNvSpPr>
          <p:nvPr>
            <p:ph sz="quarter" idx="11" hasCustomPrompt="1"/>
          </p:nvPr>
        </p:nvSpPr>
        <p:spPr>
          <a:xfrm>
            <a:off x="947739" y="5473324"/>
            <a:ext cx="9752012" cy="711889"/>
          </a:xfrm>
          <a:prstGeom prst="rect">
            <a:avLst/>
          </a:prstGeom>
        </p:spPr>
        <p:txBody>
          <a:bodyPr/>
          <a:lstStyle>
            <a:lvl1pPr marL="0" indent="0">
              <a:buNone/>
              <a:defRPr sz="3000">
                <a:solidFill>
                  <a:srgbClr val="003D4C"/>
                </a:solidFill>
                <a:latin typeface="Montserrat Light" panose="000004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err="1"/>
              <a:t>Powerpoint</a:t>
            </a:r>
            <a:r>
              <a:rPr lang="en-US" dirty="0"/>
              <a:t> details go here.</a:t>
            </a:r>
          </a:p>
        </p:txBody>
      </p:sp>
    </p:spTree>
    <p:extLst>
      <p:ext uri="{BB962C8B-B14F-4D97-AF65-F5344CB8AC3E}">
        <p14:creationId xmlns:p14="http://schemas.microsoft.com/office/powerpoint/2010/main" val="2541965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1791A-AC85-48B1-90BE-FEB2BE88FBB0}"/>
              </a:ext>
            </a:extLst>
          </p:cNvPr>
          <p:cNvSpPr>
            <a:spLocks noGrp="1"/>
          </p:cNvSpPr>
          <p:nvPr>
            <p:ph sz="quarter" idx="10" hasCustomPrompt="1"/>
          </p:nvPr>
        </p:nvSpPr>
        <p:spPr>
          <a:xfrm>
            <a:off x="947739" y="1801272"/>
            <a:ext cx="9752012" cy="2809409"/>
          </a:xfrm>
          <a:prstGeom prst="rect">
            <a:avLst/>
          </a:prstGeom>
        </p:spPr>
        <p:txBody>
          <a:bodyPr/>
          <a:lstStyle>
            <a:lvl1pPr marL="0" indent="0">
              <a:buNone/>
              <a:defRPr sz="7500">
                <a:solidFill>
                  <a:schemeClr val="bg1"/>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DIVIDER </a:t>
            </a:r>
          </a:p>
          <a:p>
            <a:pPr lvl="0"/>
            <a:r>
              <a:rPr lang="en-US" dirty="0"/>
              <a:t>HEADLINE </a:t>
            </a:r>
          </a:p>
          <a:p>
            <a:pPr lvl="0"/>
            <a:r>
              <a:rPr lang="en-US" dirty="0"/>
              <a:t>GOES HERE</a:t>
            </a:r>
          </a:p>
        </p:txBody>
      </p:sp>
      <p:sp>
        <p:nvSpPr>
          <p:cNvPr id="4" name="Content Placeholder 2">
            <a:extLst>
              <a:ext uri="{FF2B5EF4-FFF2-40B4-BE49-F238E27FC236}">
                <a16:creationId xmlns:a16="http://schemas.microsoft.com/office/drawing/2014/main" id="{41256762-8935-401B-9B1D-3F6EA6D4A5D6}"/>
              </a:ext>
            </a:extLst>
          </p:cNvPr>
          <p:cNvSpPr>
            <a:spLocks noGrp="1"/>
          </p:cNvSpPr>
          <p:nvPr>
            <p:ph sz="quarter" idx="11" hasCustomPrompt="1"/>
          </p:nvPr>
        </p:nvSpPr>
        <p:spPr>
          <a:xfrm>
            <a:off x="947739" y="5473324"/>
            <a:ext cx="9752012" cy="711889"/>
          </a:xfrm>
          <a:prstGeom prst="rect">
            <a:avLst/>
          </a:prstGeom>
        </p:spPr>
        <p:txBody>
          <a:bodyPr/>
          <a:lstStyle>
            <a:lvl1pPr marL="0" indent="0">
              <a:buNone/>
              <a:defRPr sz="3000">
                <a:solidFill>
                  <a:schemeClr val="bg1"/>
                </a:solidFill>
                <a:latin typeface="Montserrat Light" panose="000004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err="1"/>
              <a:t>Powerpoint</a:t>
            </a:r>
            <a:r>
              <a:rPr lang="en-US" dirty="0"/>
              <a:t> details go here.</a:t>
            </a:r>
          </a:p>
        </p:txBody>
      </p:sp>
    </p:spTree>
    <p:extLst>
      <p:ext uri="{BB962C8B-B14F-4D97-AF65-F5344CB8AC3E}">
        <p14:creationId xmlns:p14="http://schemas.microsoft.com/office/powerpoint/2010/main" val="243715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780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7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68BB-B090-45C2-B977-F08CA9D21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CD88D-03C6-4E3D-BBAC-C5482731E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825F8-BBA2-46F2-B0FB-F6058F8DD939}"/>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5" name="Footer Placeholder 4">
            <a:extLst>
              <a:ext uri="{FF2B5EF4-FFF2-40B4-BE49-F238E27FC236}">
                <a16:creationId xmlns:a16="http://schemas.microsoft.com/office/drawing/2014/main" id="{BE59CBB6-73BF-4E8B-8E54-7F78707F6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8DED5-D4CE-413A-A7C6-D07716105307}"/>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2745755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Slide_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AC267EB-0948-411D-926C-F6F2C51B5403}"/>
              </a:ext>
            </a:extLst>
          </p:cNvPr>
          <p:cNvSpPr>
            <a:spLocks noGrp="1"/>
          </p:cNvSpPr>
          <p:nvPr>
            <p:ph sz="half" idx="1" hasCustomPrompt="1"/>
          </p:nvPr>
        </p:nvSpPr>
        <p:spPr>
          <a:xfrm>
            <a:off x="838201" y="1825627"/>
            <a:ext cx="10011863" cy="4041263"/>
          </a:xfrm>
          <a:prstGeom prst="rect">
            <a:avLst/>
          </a:prstGeom>
        </p:spPr>
        <p:txBody>
          <a:bodyPr numCol="2" spcCol="182880">
            <a:noAutofit/>
          </a:bodyPr>
          <a:lstStyle>
            <a:lvl1pPr marL="342891" indent="-342891">
              <a:buFont typeface="Arial" panose="020B0604020202020204" pitchFamily="34" charset="0"/>
              <a:buChar char="•"/>
              <a:defRPr sz="2400">
                <a:solidFill>
                  <a:srgbClr val="97999B"/>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Ficit</a:t>
            </a:r>
            <a:r>
              <a:rPr lang="en-US" dirty="0"/>
              <a:t>, </a:t>
            </a:r>
            <a:r>
              <a:rPr lang="en-US" dirty="0" err="1"/>
              <a:t>sequis</a:t>
            </a:r>
            <a:r>
              <a:rPr lang="en-US" dirty="0"/>
              <a:t> </a:t>
            </a:r>
            <a:r>
              <a:rPr lang="en-US" dirty="0" err="1"/>
              <a:t>veliste</a:t>
            </a:r>
            <a:r>
              <a:rPr lang="en-US" dirty="0"/>
              <a:t> sit </a:t>
            </a:r>
            <a:r>
              <a:rPr lang="en-US" dirty="0" err="1"/>
              <a:t>eatestiore</a:t>
            </a:r>
            <a:r>
              <a:rPr lang="en-US" dirty="0"/>
              <a:t> lam </a:t>
            </a:r>
            <a:r>
              <a:rPr lang="en-US" dirty="0" err="1"/>
              <a:t>este</a:t>
            </a:r>
            <a:r>
              <a:rPr lang="en-US" dirty="0"/>
              <a:t> </a:t>
            </a:r>
            <a:r>
              <a:rPr lang="en-US" dirty="0" err="1"/>
              <a:t>nonecup</a:t>
            </a:r>
            <a:r>
              <a:rPr lang="en-US" dirty="0"/>
              <a:t> </a:t>
            </a:r>
            <a:r>
              <a:rPr lang="en-US" dirty="0" err="1"/>
              <a:t>tatust</a:t>
            </a:r>
            <a:r>
              <a:rPr lang="en-US" dirty="0"/>
              <a:t> lam, </a:t>
            </a:r>
            <a:r>
              <a:rPr lang="en-US" dirty="0" err="1"/>
              <a:t>vitatat</a:t>
            </a:r>
            <a:r>
              <a:rPr lang="en-US" dirty="0"/>
              <a:t> </a:t>
            </a:r>
            <a:r>
              <a:rPr lang="en-US" dirty="0" err="1"/>
              <a:t>ionsedi</a:t>
            </a:r>
            <a:r>
              <a:rPr lang="en-US" dirty="0"/>
              <a:t> </a:t>
            </a:r>
            <a:r>
              <a:rPr lang="en-US" dirty="0" err="1"/>
              <a:t>dolectatecus</a:t>
            </a:r>
            <a:r>
              <a:rPr lang="en-US" dirty="0"/>
              <a:t> </a:t>
            </a:r>
            <a:r>
              <a:rPr lang="en-US" dirty="0" err="1"/>
              <a:t>aut</a:t>
            </a:r>
            <a:r>
              <a:rPr lang="en-US" dirty="0"/>
              <a:t> in </a:t>
            </a:r>
            <a:r>
              <a:rPr lang="en-US" dirty="0" err="1"/>
              <a:t>comnimo</a:t>
            </a:r>
            <a:r>
              <a:rPr lang="en-US" dirty="0"/>
              <a:t> </a:t>
            </a:r>
            <a:r>
              <a:rPr lang="en-US" dirty="0" err="1"/>
              <a:t>eumqui</a:t>
            </a:r>
            <a:r>
              <a:rPr lang="en-US" dirty="0"/>
              <a:t> </a:t>
            </a:r>
            <a:r>
              <a:rPr lang="en-US" dirty="0" err="1"/>
              <a:t>accus</a:t>
            </a:r>
            <a:r>
              <a:rPr lang="en-US" dirty="0"/>
              <a:t> </a:t>
            </a:r>
            <a:r>
              <a:rPr lang="en-US" dirty="0" err="1"/>
              <a:t>aut</a:t>
            </a:r>
            <a:r>
              <a:rPr lang="en-US" dirty="0"/>
              <a:t> de </a:t>
            </a:r>
            <a:r>
              <a:rPr lang="en-US" dirty="0" err="1"/>
              <a:t>velesequae</a:t>
            </a:r>
            <a:r>
              <a:rPr lang="en-US" dirty="0"/>
              <a:t>. </a:t>
            </a:r>
          </a:p>
          <a:p>
            <a:pPr lvl="0"/>
            <a:r>
              <a:rPr lang="en-US" dirty="0" err="1"/>
              <a:t>Adipsun</a:t>
            </a:r>
            <a:r>
              <a:rPr lang="en-US" dirty="0"/>
              <a:t> </a:t>
            </a:r>
            <a:r>
              <a:rPr lang="en-US" dirty="0" err="1"/>
              <a:t>delitae</a:t>
            </a:r>
            <a:r>
              <a:rPr lang="en-US" dirty="0"/>
              <a:t> vit </a:t>
            </a:r>
            <a:r>
              <a:rPr lang="en-US" dirty="0" err="1"/>
              <a:t>omnihictatia</a:t>
            </a:r>
            <a:r>
              <a:rPr lang="en-US" dirty="0"/>
              <a:t> </a:t>
            </a:r>
            <a:r>
              <a:rPr lang="en-US" dirty="0" err="1"/>
              <a:t>corrorio</a:t>
            </a:r>
            <a:r>
              <a:rPr lang="en-US" dirty="0"/>
              <a:t> el </a:t>
            </a:r>
            <a:r>
              <a:rPr lang="en-US" dirty="0" err="1"/>
              <a:t>molectur</a:t>
            </a:r>
            <a:r>
              <a:rPr lang="en-US" dirty="0"/>
              <a:t>, sum </a:t>
            </a:r>
            <a:r>
              <a:rPr lang="en-US" dirty="0" err="1"/>
              <a:t>aliquibusae</a:t>
            </a:r>
            <a:r>
              <a:rPr lang="en-US" dirty="0"/>
              <a:t> </a:t>
            </a:r>
            <a:r>
              <a:rPr lang="en-US" dirty="0" err="1"/>
              <a:t>ipsumqui</a:t>
            </a:r>
            <a:r>
              <a:rPr lang="en-US" dirty="0"/>
              <a:t> </a:t>
            </a:r>
            <a:r>
              <a:rPr lang="en-US" dirty="0" err="1"/>
              <a:t>tet</a:t>
            </a:r>
            <a:r>
              <a:rPr lang="en-US" dirty="0"/>
              <a:t> </a:t>
            </a:r>
            <a:r>
              <a:rPr lang="en-US" dirty="0" err="1"/>
              <a:t>andaest</a:t>
            </a:r>
            <a:r>
              <a:rPr lang="en-US" dirty="0"/>
              <a:t>, et </a:t>
            </a:r>
            <a:r>
              <a:rPr lang="en-US" dirty="0" err="1"/>
              <a:t>accaturem</a:t>
            </a:r>
            <a:r>
              <a:rPr lang="en-US" dirty="0"/>
              <a:t> in </a:t>
            </a:r>
            <a:r>
              <a:rPr lang="en-US" dirty="0" err="1"/>
              <a:t>consed</a:t>
            </a:r>
            <a:r>
              <a:rPr lang="en-US" dirty="0"/>
              <a:t> qui </a:t>
            </a:r>
            <a:r>
              <a:rPr lang="en-US" dirty="0" err="1"/>
              <a:t>repudaestist</a:t>
            </a:r>
            <a:r>
              <a:rPr lang="en-US" dirty="0"/>
              <a:t> </a:t>
            </a:r>
            <a:r>
              <a:rPr lang="en-US" dirty="0" err="1"/>
              <a:t>quaessusa</a:t>
            </a:r>
            <a:r>
              <a:rPr lang="en-US" dirty="0"/>
              <a:t> </a:t>
            </a:r>
            <a:r>
              <a:rPr lang="en-US" dirty="0" err="1"/>
              <a:t>nostium</a:t>
            </a:r>
            <a:r>
              <a:rPr lang="en-US" dirty="0"/>
              <a:t> </a:t>
            </a:r>
            <a:r>
              <a:rPr lang="en-US" dirty="0" err="1"/>
              <a:t>eaquatium</a:t>
            </a:r>
            <a:r>
              <a:rPr lang="en-US" dirty="0"/>
              <a:t>, </a:t>
            </a:r>
            <a:r>
              <a:rPr lang="en-US" dirty="0" err="1"/>
              <a:t>nonectium</a:t>
            </a:r>
            <a:r>
              <a:rPr lang="en-US" dirty="0"/>
              <a:t> </a:t>
            </a:r>
            <a:r>
              <a:rPr lang="en-US" dirty="0" err="1"/>
              <a:t>mqu</a:t>
            </a:r>
            <a:r>
              <a:rPr lang="en-US" dirty="0"/>
              <a:t> el </a:t>
            </a:r>
            <a:r>
              <a:rPr lang="en-US" dirty="0" err="1"/>
              <a:t>molectur</a:t>
            </a:r>
            <a:r>
              <a:rPr lang="en-US" dirty="0"/>
              <a:t>, sum </a:t>
            </a:r>
            <a:r>
              <a:rPr lang="en-US" dirty="0" err="1"/>
              <a:t>aliquibusae</a:t>
            </a:r>
            <a:r>
              <a:rPr lang="en-US" dirty="0"/>
              <a:t> </a:t>
            </a:r>
            <a:r>
              <a:rPr lang="en-US" dirty="0" err="1"/>
              <a:t>ipsumqui</a:t>
            </a:r>
            <a:r>
              <a:rPr lang="en-US" dirty="0"/>
              <a:t> </a:t>
            </a:r>
            <a:r>
              <a:rPr lang="en-US" dirty="0" err="1"/>
              <a:t>tet</a:t>
            </a:r>
            <a:r>
              <a:rPr lang="en-US" dirty="0"/>
              <a:t> </a:t>
            </a:r>
            <a:r>
              <a:rPr lang="en-US" dirty="0" err="1"/>
              <a:t>andaest</a:t>
            </a:r>
            <a:r>
              <a:rPr lang="en-US" dirty="0"/>
              <a:t>. </a:t>
            </a:r>
          </a:p>
        </p:txBody>
      </p:sp>
      <p:sp>
        <p:nvSpPr>
          <p:cNvPr id="4" name="Content Placeholder 2">
            <a:extLst>
              <a:ext uri="{FF2B5EF4-FFF2-40B4-BE49-F238E27FC236}">
                <a16:creationId xmlns:a16="http://schemas.microsoft.com/office/drawing/2014/main" id="{4F05DC7D-788F-4DCB-9D1A-12C074738ECD}"/>
              </a:ext>
            </a:extLst>
          </p:cNvPr>
          <p:cNvSpPr>
            <a:spLocks noGrp="1"/>
          </p:cNvSpPr>
          <p:nvPr>
            <p:ph sz="quarter" idx="11" hasCustomPrompt="1"/>
          </p:nvPr>
        </p:nvSpPr>
        <p:spPr>
          <a:xfrm>
            <a:off x="838201" y="1295333"/>
            <a:ext cx="9752012" cy="711889"/>
          </a:xfrm>
          <a:prstGeom prst="rect">
            <a:avLst/>
          </a:prstGeom>
        </p:spPr>
        <p:txBody>
          <a:bodyPr/>
          <a:lstStyle>
            <a:lvl1pPr marL="0" indent="0">
              <a:buNone/>
              <a:defRPr sz="2933">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TEXT SLIDE OPTION A</a:t>
            </a:r>
          </a:p>
        </p:txBody>
      </p:sp>
    </p:spTree>
    <p:extLst>
      <p:ext uri="{BB962C8B-B14F-4D97-AF65-F5344CB8AC3E}">
        <p14:creationId xmlns:p14="http://schemas.microsoft.com/office/powerpoint/2010/main" val="243977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ext Slide_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AC267EB-0948-411D-926C-F6F2C51B5403}"/>
              </a:ext>
            </a:extLst>
          </p:cNvPr>
          <p:cNvSpPr>
            <a:spLocks noGrp="1"/>
          </p:cNvSpPr>
          <p:nvPr>
            <p:ph sz="half" idx="1" hasCustomPrompt="1"/>
          </p:nvPr>
        </p:nvSpPr>
        <p:spPr>
          <a:xfrm>
            <a:off x="838201" y="1825628"/>
            <a:ext cx="10387361" cy="4002745"/>
          </a:xfrm>
          <a:prstGeom prst="rect">
            <a:avLst/>
          </a:prstGeom>
        </p:spPr>
        <p:txBody>
          <a:bodyPr numCol="1" spcCol="182880">
            <a:noAutofit/>
          </a:bodyPr>
          <a:lstStyle>
            <a:lvl1pPr marL="342891" indent="-342891">
              <a:buFont typeface="Arial" panose="020B0604020202020204" pitchFamily="34" charset="0"/>
              <a:buChar char="•"/>
              <a:defRPr sz="2400">
                <a:solidFill>
                  <a:srgbClr val="97999B"/>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Ficit</a:t>
            </a:r>
            <a:r>
              <a:rPr lang="en-US" dirty="0"/>
              <a:t>, </a:t>
            </a:r>
            <a:r>
              <a:rPr lang="en-US" dirty="0" err="1"/>
              <a:t>sequis</a:t>
            </a:r>
            <a:r>
              <a:rPr lang="en-US" dirty="0"/>
              <a:t> </a:t>
            </a:r>
            <a:r>
              <a:rPr lang="en-US" dirty="0" err="1"/>
              <a:t>veliste</a:t>
            </a:r>
            <a:r>
              <a:rPr lang="en-US" dirty="0"/>
              <a:t> sit </a:t>
            </a:r>
            <a:r>
              <a:rPr lang="en-US" dirty="0" err="1"/>
              <a:t>eatestiore</a:t>
            </a:r>
            <a:r>
              <a:rPr lang="en-US" dirty="0"/>
              <a:t> lam </a:t>
            </a:r>
            <a:r>
              <a:rPr lang="en-US" dirty="0" err="1"/>
              <a:t>este</a:t>
            </a:r>
            <a:r>
              <a:rPr lang="en-US" dirty="0"/>
              <a:t> </a:t>
            </a:r>
            <a:r>
              <a:rPr lang="en-US" dirty="0" err="1"/>
              <a:t>nonecup</a:t>
            </a:r>
            <a:r>
              <a:rPr lang="en-US" dirty="0"/>
              <a:t> </a:t>
            </a:r>
            <a:r>
              <a:rPr lang="en-US" dirty="0" err="1"/>
              <a:t>tatust</a:t>
            </a:r>
            <a:r>
              <a:rPr lang="en-US" dirty="0"/>
              <a:t> lam, </a:t>
            </a:r>
            <a:r>
              <a:rPr lang="en-US" dirty="0" err="1"/>
              <a:t>vitatat</a:t>
            </a:r>
            <a:r>
              <a:rPr lang="en-US" dirty="0"/>
              <a:t> </a:t>
            </a:r>
            <a:r>
              <a:rPr lang="en-US" dirty="0" err="1"/>
              <a:t>ionsedi</a:t>
            </a:r>
            <a:r>
              <a:rPr lang="en-US" dirty="0"/>
              <a:t> </a:t>
            </a:r>
            <a:r>
              <a:rPr lang="en-US" dirty="0" err="1"/>
              <a:t>dolectatecus</a:t>
            </a:r>
            <a:r>
              <a:rPr lang="en-US" dirty="0"/>
              <a:t> </a:t>
            </a:r>
            <a:r>
              <a:rPr lang="en-US" dirty="0" err="1"/>
              <a:t>aut</a:t>
            </a:r>
            <a:r>
              <a:rPr lang="en-US" dirty="0"/>
              <a:t> in </a:t>
            </a:r>
            <a:r>
              <a:rPr lang="en-US" dirty="0" err="1"/>
              <a:t>comnimo</a:t>
            </a:r>
            <a:r>
              <a:rPr lang="en-US" dirty="0"/>
              <a:t> </a:t>
            </a:r>
            <a:r>
              <a:rPr lang="en-US" dirty="0" err="1"/>
              <a:t>eumqui</a:t>
            </a:r>
            <a:r>
              <a:rPr lang="en-US" dirty="0"/>
              <a:t> </a:t>
            </a:r>
            <a:r>
              <a:rPr lang="en-US" dirty="0" err="1"/>
              <a:t>accus</a:t>
            </a:r>
            <a:r>
              <a:rPr lang="en-US" dirty="0"/>
              <a:t> </a:t>
            </a:r>
            <a:r>
              <a:rPr lang="en-US" dirty="0" err="1"/>
              <a:t>aut</a:t>
            </a:r>
            <a:r>
              <a:rPr lang="en-US" dirty="0"/>
              <a:t> de </a:t>
            </a:r>
            <a:r>
              <a:rPr lang="en-US" dirty="0" err="1"/>
              <a:t>velesequae</a:t>
            </a:r>
            <a:r>
              <a:rPr lang="en-US" dirty="0"/>
              <a:t>. </a:t>
            </a:r>
          </a:p>
          <a:p>
            <a:pPr lvl="0"/>
            <a:r>
              <a:rPr lang="en-US" dirty="0" err="1"/>
              <a:t>Adipsun</a:t>
            </a:r>
            <a:r>
              <a:rPr lang="en-US" dirty="0"/>
              <a:t> </a:t>
            </a:r>
            <a:r>
              <a:rPr lang="en-US" dirty="0" err="1"/>
              <a:t>delitae</a:t>
            </a:r>
            <a:r>
              <a:rPr lang="en-US" dirty="0"/>
              <a:t> vit </a:t>
            </a:r>
            <a:r>
              <a:rPr lang="en-US" dirty="0" err="1"/>
              <a:t>omnihictatia</a:t>
            </a:r>
            <a:r>
              <a:rPr lang="en-US" dirty="0"/>
              <a:t> </a:t>
            </a:r>
            <a:r>
              <a:rPr lang="en-US" dirty="0" err="1"/>
              <a:t>corrorio</a:t>
            </a:r>
            <a:r>
              <a:rPr lang="en-US" dirty="0"/>
              <a:t> el </a:t>
            </a:r>
            <a:r>
              <a:rPr lang="en-US" dirty="0" err="1"/>
              <a:t>molectur</a:t>
            </a:r>
            <a:r>
              <a:rPr lang="en-US" dirty="0"/>
              <a:t>, sum </a:t>
            </a:r>
            <a:r>
              <a:rPr lang="en-US" dirty="0" err="1"/>
              <a:t>aliquibusae</a:t>
            </a:r>
            <a:r>
              <a:rPr lang="en-US" dirty="0"/>
              <a:t> </a:t>
            </a:r>
            <a:r>
              <a:rPr lang="en-US" dirty="0" err="1"/>
              <a:t>ipsumqui</a:t>
            </a:r>
            <a:r>
              <a:rPr lang="en-US" dirty="0"/>
              <a:t> </a:t>
            </a:r>
            <a:r>
              <a:rPr lang="en-US" dirty="0" err="1"/>
              <a:t>tet</a:t>
            </a:r>
            <a:r>
              <a:rPr lang="en-US" dirty="0"/>
              <a:t> </a:t>
            </a:r>
            <a:r>
              <a:rPr lang="en-US" dirty="0" err="1"/>
              <a:t>andaest</a:t>
            </a:r>
            <a:r>
              <a:rPr lang="en-US" dirty="0"/>
              <a:t>, et </a:t>
            </a:r>
            <a:r>
              <a:rPr lang="en-US" dirty="0" err="1"/>
              <a:t>accaturem</a:t>
            </a:r>
            <a:r>
              <a:rPr lang="en-US" dirty="0"/>
              <a:t> in </a:t>
            </a:r>
            <a:r>
              <a:rPr lang="en-US" dirty="0" err="1"/>
              <a:t>consed</a:t>
            </a:r>
            <a:r>
              <a:rPr lang="en-US" dirty="0"/>
              <a:t> qui </a:t>
            </a:r>
            <a:r>
              <a:rPr lang="en-US" dirty="0" err="1"/>
              <a:t>repudaestist</a:t>
            </a:r>
            <a:r>
              <a:rPr lang="en-US" dirty="0"/>
              <a:t> </a:t>
            </a:r>
            <a:r>
              <a:rPr lang="en-US" dirty="0" err="1"/>
              <a:t>quaessusa</a:t>
            </a:r>
            <a:r>
              <a:rPr lang="en-US" dirty="0"/>
              <a:t> </a:t>
            </a:r>
            <a:r>
              <a:rPr lang="en-US" dirty="0" err="1"/>
              <a:t>nostium</a:t>
            </a:r>
            <a:r>
              <a:rPr lang="en-US" dirty="0"/>
              <a:t> </a:t>
            </a:r>
            <a:r>
              <a:rPr lang="en-US" dirty="0" err="1"/>
              <a:t>eaquatium</a:t>
            </a:r>
            <a:r>
              <a:rPr lang="en-US" dirty="0"/>
              <a:t>, </a:t>
            </a:r>
            <a:r>
              <a:rPr lang="en-US" dirty="0" err="1"/>
              <a:t>nonectium</a:t>
            </a:r>
            <a:r>
              <a:rPr lang="en-US" dirty="0"/>
              <a:t> </a:t>
            </a:r>
            <a:r>
              <a:rPr lang="en-US" dirty="0" err="1"/>
              <a:t>mqu</a:t>
            </a:r>
            <a:r>
              <a:rPr lang="en-US" dirty="0"/>
              <a:t> el </a:t>
            </a:r>
            <a:r>
              <a:rPr lang="en-US" dirty="0" err="1"/>
              <a:t>molectur</a:t>
            </a:r>
            <a:r>
              <a:rPr lang="en-US" dirty="0"/>
              <a:t>, sum </a:t>
            </a:r>
            <a:r>
              <a:rPr lang="en-US" dirty="0" err="1"/>
              <a:t>aliquibusae</a:t>
            </a:r>
            <a:r>
              <a:rPr lang="en-US" dirty="0"/>
              <a:t> </a:t>
            </a:r>
            <a:r>
              <a:rPr lang="en-US" dirty="0" err="1"/>
              <a:t>ipsumqui</a:t>
            </a:r>
            <a:r>
              <a:rPr lang="en-US" dirty="0"/>
              <a:t> </a:t>
            </a:r>
            <a:r>
              <a:rPr lang="en-US" dirty="0" err="1"/>
              <a:t>tet</a:t>
            </a:r>
            <a:r>
              <a:rPr lang="en-US" dirty="0"/>
              <a:t> </a:t>
            </a:r>
            <a:r>
              <a:rPr lang="en-US" dirty="0" err="1"/>
              <a:t>andaest</a:t>
            </a:r>
            <a:r>
              <a:rPr lang="en-US" dirty="0"/>
              <a:t>. </a:t>
            </a:r>
          </a:p>
          <a:p>
            <a:pPr lvl="0"/>
            <a:r>
              <a:rPr lang="en-US" dirty="0" err="1"/>
              <a:t>Ficit</a:t>
            </a:r>
            <a:r>
              <a:rPr lang="en-US" dirty="0"/>
              <a:t>, </a:t>
            </a:r>
            <a:r>
              <a:rPr lang="en-US" dirty="0" err="1"/>
              <a:t>sequis</a:t>
            </a:r>
            <a:r>
              <a:rPr lang="en-US" dirty="0"/>
              <a:t> </a:t>
            </a:r>
            <a:r>
              <a:rPr lang="en-US" dirty="0" err="1"/>
              <a:t>veliste</a:t>
            </a:r>
            <a:r>
              <a:rPr lang="en-US" dirty="0"/>
              <a:t> sit </a:t>
            </a:r>
            <a:r>
              <a:rPr lang="en-US" dirty="0" err="1"/>
              <a:t>eatestiore</a:t>
            </a:r>
            <a:r>
              <a:rPr lang="en-US" dirty="0"/>
              <a:t> lam </a:t>
            </a:r>
            <a:r>
              <a:rPr lang="en-US" dirty="0" err="1"/>
              <a:t>este</a:t>
            </a:r>
            <a:r>
              <a:rPr lang="en-US" dirty="0"/>
              <a:t> </a:t>
            </a:r>
            <a:r>
              <a:rPr lang="en-US" dirty="0" err="1"/>
              <a:t>nonecup</a:t>
            </a:r>
            <a:r>
              <a:rPr lang="en-US" dirty="0"/>
              <a:t> </a:t>
            </a:r>
            <a:r>
              <a:rPr lang="en-US" dirty="0" err="1"/>
              <a:t>tatust</a:t>
            </a:r>
            <a:r>
              <a:rPr lang="en-US" dirty="0"/>
              <a:t> lam, </a:t>
            </a:r>
            <a:r>
              <a:rPr lang="en-US" dirty="0" err="1"/>
              <a:t>vitatat</a:t>
            </a:r>
            <a:r>
              <a:rPr lang="en-US" dirty="0"/>
              <a:t> </a:t>
            </a:r>
            <a:r>
              <a:rPr lang="en-US" dirty="0" err="1"/>
              <a:t>ionsedi</a:t>
            </a:r>
            <a:endParaRPr lang="en-US" dirty="0"/>
          </a:p>
        </p:txBody>
      </p:sp>
      <p:sp>
        <p:nvSpPr>
          <p:cNvPr id="4" name="Content Placeholder 2">
            <a:extLst>
              <a:ext uri="{FF2B5EF4-FFF2-40B4-BE49-F238E27FC236}">
                <a16:creationId xmlns:a16="http://schemas.microsoft.com/office/drawing/2014/main" id="{4F05DC7D-788F-4DCB-9D1A-12C074738ECD}"/>
              </a:ext>
            </a:extLst>
          </p:cNvPr>
          <p:cNvSpPr>
            <a:spLocks noGrp="1"/>
          </p:cNvSpPr>
          <p:nvPr>
            <p:ph sz="quarter" idx="11" hasCustomPrompt="1"/>
          </p:nvPr>
        </p:nvSpPr>
        <p:spPr>
          <a:xfrm>
            <a:off x="838201" y="1295333"/>
            <a:ext cx="9752012" cy="711889"/>
          </a:xfrm>
          <a:prstGeom prst="rect">
            <a:avLst/>
          </a:prstGeom>
        </p:spPr>
        <p:txBody>
          <a:bodyPr/>
          <a:lstStyle>
            <a:lvl1pPr marL="0" indent="0">
              <a:buNone/>
              <a:defRPr sz="2933">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TEXT SLIDE OPTION B</a:t>
            </a:r>
          </a:p>
        </p:txBody>
      </p:sp>
    </p:spTree>
    <p:extLst>
      <p:ext uri="{BB962C8B-B14F-4D97-AF65-F5344CB8AC3E}">
        <p14:creationId xmlns:p14="http://schemas.microsoft.com/office/powerpoint/2010/main" val="2722702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Slide_O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AC267EB-0948-411D-926C-F6F2C51B5403}"/>
              </a:ext>
            </a:extLst>
          </p:cNvPr>
          <p:cNvSpPr>
            <a:spLocks noGrp="1"/>
          </p:cNvSpPr>
          <p:nvPr>
            <p:ph sz="half" idx="1" hasCustomPrompt="1"/>
          </p:nvPr>
        </p:nvSpPr>
        <p:spPr>
          <a:xfrm>
            <a:off x="838201" y="1825627"/>
            <a:ext cx="5884176" cy="4041263"/>
          </a:xfrm>
          <a:prstGeom prst="rect">
            <a:avLst/>
          </a:prstGeom>
        </p:spPr>
        <p:txBody>
          <a:bodyPr numCol="1" spcCol="182880">
            <a:noAutofit/>
          </a:bodyPr>
          <a:lstStyle>
            <a:lvl1pPr marL="342891" indent="-342891">
              <a:buFont typeface="Arial" panose="020B0604020202020204" pitchFamily="34" charset="0"/>
              <a:buChar char="•"/>
              <a:defRPr sz="2400">
                <a:solidFill>
                  <a:srgbClr val="97999B"/>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Ficit</a:t>
            </a:r>
            <a:r>
              <a:rPr lang="en-US" dirty="0"/>
              <a:t>, </a:t>
            </a:r>
            <a:r>
              <a:rPr lang="en-US" dirty="0" err="1"/>
              <a:t>sequis</a:t>
            </a:r>
            <a:r>
              <a:rPr lang="en-US" dirty="0"/>
              <a:t> </a:t>
            </a:r>
            <a:r>
              <a:rPr lang="en-US" dirty="0" err="1"/>
              <a:t>veliste</a:t>
            </a:r>
            <a:r>
              <a:rPr lang="en-US" dirty="0"/>
              <a:t> sit </a:t>
            </a:r>
            <a:r>
              <a:rPr lang="en-US" dirty="0" err="1"/>
              <a:t>eatestiore</a:t>
            </a:r>
            <a:r>
              <a:rPr lang="en-US" dirty="0"/>
              <a:t> lam </a:t>
            </a:r>
            <a:r>
              <a:rPr lang="en-US" dirty="0" err="1"/>
              <a:t>este</a:t>
            </a:r>
            <a:r>
              <a:rPr lang="en-US" dirty="0"/>
              <a:t> </a:t>
            </a:r>
            <a:r>
              <a:rPr lang="en-US" dirty="0" err="1"/>
              <a:t>nonecup</a:t>
            </a:r>
            <a:r>
              <a:rPr lang="en-US" dirty="0"/>
              <a:t> </a:t>
            </a:r>
            <a:r>
              <a:rPr lang="en-US" dirty="0" err="1"/>
              <a:t>tatust</a:t>
            </a:r>
            <a:r>
              <a:rPr lang="en-US" dirty="0"/>
              <a:t> lam, </a:t>
            </a:r>
            <a:r>
              <a:rPr lang="en-US" dirty="0" err="1"/>
              <a:t>vitatat</a:t>
            </a:r>
            <a:r>
              <a:rPr lang="en-US" dirty="0"/>
              <a:t> </a:t>
            </a:r>
            <a:r>
              <a:rPr lang="en-US" dirty="0" err="1"/>
              <a:t>ionsedi</a:t>
            </a:r>
            <a:r>
              <a:rPr lang="en-US" dirty="0"/>
              <a:t> </a:t>
            </a:r>
            <a:r>
              <a:rPr lang="en-US" dirty="0" err="1"/>
              <a:t>dolectatecus</a:t>
            </a:r>
            <a:r>
              <a:rPr lang="en-US" dirty="0"/>
              <a:t> </a:t>
            </a:r>
            <a:r>
              <a:rPr lang="en-US" dirty="0" err="1"/>
              <a:t>aut</a:t>
            </a:r>
            <a:r>
              <a:rPr lang="en-US" dirty="0"/>
              <a:t> in </a:t>
            </a:r>
            <a:r>
              <a:rPr lang="en-US" dirty="0" err="1"/>
              <a:t>comnimo</a:t>
            </a:r>
            <a:r>
              <a:rPr lang="en-US" dirty="0"/>
              <a:t> </a:t>
            </a:r>
            <a:r>
              <a:rPr lang="en-US" dirty="0" err="1"/>
              <a:t>eumqui</a:t>
            </a:r>
            <a:r>
              <a:rPr lang="en-US" dirty="0"/>
              <a:t> </a:t>
            </a:r>
            <a:r>
              <a:rPr lang="en-US" dirty="0" err="1"/>
              <a:t>accus</a:t>
            </a:r>
            <a:r>
              <a:rPr lang="en-US" dirty="0"/>
              <a:t> </a:t>
            </a:r>
            <a:r>
              <a:rPr lang="en-US" dirty="0" err="1"/>
              <a:t>aut</a:t>
            </a:r>
            <a:r>
              <a:rPr lang="en-US" dirty="0"/>
              <a:t> de </a:t>
            </a:r>
            <a:r>
              <a:rPr lang="en-US" dirty="0" err="1"/>
              <a:t>velesequae</a:t>
            </a:r>
            <a:r>
              <a:rPr lang="en-US" dirty="0"/>
              <a:t>. </a:t>
            </a:r>
          </a:p>
          <a:p>
            <a:pPr lvl="0"/>
            <a:r>
              <a:rPr lang="en-US" dirty="0" err="1"/>
              <a:t>Adipsun</a:t>
            </a:r>
            <a:r>
              <a:rPr lang="en-US" dirty="0"/>
              <a:t> </a:t>
            </a:r>
            <a:r>
              <a:rPr lang="en-US" dirty="0" err="1"/>
              <a:t>delitae</a:t>
            </a:r>
            <a:r>
              <a:rPr lang="en-US" dirty="0"/>
              <a:t> vit </a:t>
            </a:r>
            <a:r>
              <a:rPr lang="en-US" dirty="0" err="1"/>
              <a:t>omnihictatia</a:t>
            </a:r>
            <a:r>
              <a:rPr lang="en-US" dirty="0"/>
              <a:t> </a:t>
            </a:r>
            <a:r>
              <a:rPr lang="en-US" dirty="0" err="1"/>
              <a:t>corrorio</a:t>
            </a:r>
            <a:r>
              <a:rPr lang="en-US" dirty="0"/>
              <a:t> el </a:t>
            </a:r>
            <a:r>
              <a:rPr lang="en-US" dirty="0" err="1"/>
              <a:t>molectur</a:t>
            </a:r>
            <a:r>
              <a:rPr lang="en-US" dirty="0"/>
              <a:t>, sum </a:t>
            </a:r>
            <a:r>
              <a:rPr lang="en-US" dirty="0" err="1"/>
              <a:t>aliquibusae</a:t>
            </a:r>
            <a:r>
              <a:rPr lang="en-US" dirty="0"/>
              <a:t> </a:t>
            </a:r>
            <a:r>
              <a:rPr lang="en-US" dirty="0" err="1"/>
              <a:t>ipsumqui</a:t>
            </a:r>
            <a:endParaRPr lang="en-US" dirty="0"/>
          </a:p>
        </p:txBody>
      </p:sp>
      <p:sp>
        <p:nvSpPr>
          <p:cNvPr id="5" name="Content Placeholder 2">
            <a:extLst>
              <a:ext uri="{FF2B5EF4-FFF2-40B4-BE49-F238E27FC236}">
                <a16:creationId xmlns:a16="http://schemas.microsoft.com/office/drawing/2014/main" id="{8504F107-1628-4D22-886D-6299D54CC71B}"/>
              </a:ext>
            </a:extLst>
          </p:cNvPr>
          <p:cNvSpPr>
            <a:spLocks noGrp="1"/>
          </p:cNvSpPr>
          <p:nvPr>
            <p:ph sz="quarter" idx="11" hasCustomPrompt="1"/>
          </p:nvPr>
        </p:nvSpPr>
        <p:spPr>
          <a:xfrm>
            <a:off x="838201" y="1295333"/>
            <a:ext cx="9752012" cy="711889"/>
          </a:xfrm>
          <a:prstGeom prst="rect">
            <a:avLst/>
          </a:prstGeom>
        </p:spPr>
        <p:txBody>
          <a:bodyPr/>
          <a:lstStyle>
            <a:lvl1pPr marL="0" indent="0">
              <a:buNone/>
              <a:defRPr sz="2933">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TEXT SLIDE OPTION B</a:t>
            </a:r>
          </a:p>
        </p:txBody>
      </p:sp>
      <p:sp>
        <p:nvSpPr>
          <p:cNvPr id="6" name="Picture Placeholder 2">
            <a:extLst>
              <a:ext uri="{FF2B5EF4-FFF2-40B4-BE49-F238E27FC236}">
                <a16:creationId xmlns:a16="http://schemas.microsoft.com/office/drawing/2014/main" id="{828CD2DE-6A04-4839-9B53-FC34F7A6723E}"/>
              </a:ext>
            </a:extLst>
          </p:cNvPr>
          <p:cNvSpPr>
            <a:spLocks noGrp="1"/>
          </p:cNvSpPr>
          <p:nvPr>
            <p:ph type="pic" idx="12"/>
          </p:nvPr>
        </p:nvSpPr>
        <p:spPr>
          <a:xfrm>
            <a:off x="6346275" y="1825627"/>
            <a:ext cx="5342309" cy="4041263"/>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042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Slide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05D4155-6061-457E-9F87-4C85B6955A49}"/>
              </a:ext>
            </a:extLst>
          </p:cNvPr>
          <p:cNvSpPr>
            <a:spLocks noGrp="1"/>
          </p:cNvSpPr>
          <p:nvPr>
            <p:ph type="pic" idx="1"/>
          </p:nvPr>
        </p:nvSpPr>
        <p:spPr>
          <a:xfrm>
            <a:off x="1006455" y="1405353"/>
            <a:ext cx="10297739" cy="4765311"/>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Content Placeholder 2">
            <a:extLst>
              <a:ext uri="{FF2B5EF4-FFF2-40B4-BE49-F238E27FC236}">
                <a16:creationId xmlns:a16="http://schemas.microsoft.com/office/drawing/2014/main" id="{021E5349-2D7D-4D51-B1AB-A8A5540AC111}"/>
              </a:ext>
            </a:extLst>
          </p:cNvPr>
          <p:cNvSpPr>
            <a:spLocks noGrp="1"/>
          </p:cNvSpPr>
          <p:nvPr>
            <p:ph sz="quarter" idx="11" hasCustomPrompt="1"/>
          </p:nvPr>
        </p:nvSpPr>
        <p:spPr>
          <a:xfrm>
            <a:off x="838201" y="687340"/>
            <a:ext cx="9752012" cy="711889"/>
          </a:xfrm>
          <a:prstGeom prst="rect">
            <a:avLst/>
          </a:prstGeom>
        </p:spPr>
        <p:txBody>
          <a:bodyPr/>
          <a:lstStyle>
            <a:lvl1pPr marL="0" indent="0">
              <a:buNone/>
              <a:defRPr sz="2933">
                <a:solidFill>
                  <a:schemeClr val="bg1"/>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TEXT SLIDE OPTION A</a:t>
            </a:r>
          </a:p>
        </p:txBody>
      </p:sp>
    </p:spTree>
    <p:extLst>
      <p:ext uri="{BB962C8B-B14F-4D97-AF65-F5344CB8AC3E}">
        <p14:creationId xmlns:p14="http://schemas.microsoft.com/office/powerpoint/2010/main" val="3469089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Slide_Op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CAD3C8-54E3-452A-A1F4-0D277E44E7C2}"/>
              </a:ext>
            </a:extLst>
          </p:cNvPr>
          <p:cNvSpPr txBox="1"/>
          <p:nvPr/>
        </p:nvSpPr>
        <p:spPr>
          <a:xfrm>
            <a:off x="865306" y="687339"/>
            <a:ext cx="587302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600" b="1" i="0" u="none" strike="noStrike" kern="1200" baseline="30000" dirty="0">
                <a:solidFill>
                  <a:schemeClr val="bg1"/>
                </a:solidFill>
                <a:latin typeface="Montserrat Semi Bold" panose="00000700000000000000" pitchFamily="50" charset="0"/>
                <a:ea typeface="+mn-ea"/>
                <a:cs typeface="+mn-cs"/>
              </a:rPr>
              <a:t>IMAGE SLIDE OPTION</a:t>
            </a:r>
          </a:p>
        </p:txBody>
      </p:sp>
      <p:sp>
        <p:nvSpPr>
          <p:cNvPr id="6" name="Picture Placeholder 2">
            <a:extLst>
              <a:ext uri="{FF2B5EF4-FFF2-40B4-BE49-F238E27FC236}">
                <a16:creationId xmlns:a16="http://schemas.microsoft.com/office/drawing/2014/main" id="{D05D4155-6061-457E-9F87-4C85B6955A49}"/>
              </a:ext>
            </a:extLst>
          </p:cNvPr>
          <p:cNvSpPr>
            <a:spLocks noGrp="1"/>
          </p:cNvSpPr>
          <p:nvPr>
            <p:ph type="pic" idx="1"/>
          </p:nvPr>
        </p:nvSpPr>
        <p:spPr>
          <a:xfrm>
            <a:off x="1" y="0"/>
            <a:ext cx="6096001" cy="68580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Content Placeholder 2">
            <a:extLst>
              <a:ext uri="{FF2B5EF4-FFF2-40B4-BE49-F238E27FC236}">
                <a16:creationId xmlns:a16="http://schemas.microsoft.com/office/drawing/2014/main" id="{84771C57-C658-4C1F-9AA1-4B1136CECB16}"/>
              </a:ext>
            </a:extLst>
          </p:cNvPr>
          <p:cNvSpPr>
            <a:spLocks noGrp="1"/>
          </p:cNvSpPr>
          <p:nvPr>
            <p:ph sz="half" idx="10" hasCustomPrompt="1"/>
          </p:nvPr>
        </p:nvSpPr>
        <p:spPr>
          <a:xfrm>
            <a:off x="6601523" y="1825627"/>
            <a:ext cx="4930544" cy="4041263"/>
          </a:xfrm>
          <a:prstGeom prst="rect">
            <a:avLst/>
          </a:prstGeom>
        </p:spPr>
        <p:txBody>
          <a:bodyPr numCol="1" spcCol="182880">
            <a:noAutofit/>
          </a:bodyPr>
          <a:lstStyle>
            <a:lvl1pPr marL="0" indent="0">
              <a:buFontTx/>
              <a:buNone/>
              <a:defRPr sz="2400">
                <a:solidFill>
                  <a:srgbClr val="97999B"/>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Ficit</a:t>
            </a:r>
            <a:r>
              <a:rPr lang="en-US" dirty="0"/>
              <a:t>, </a:t>
            </a:r>
            <a:r>
              <a:rPr lang="en-US" dirty="0" err="1"/>
              <a:t>sequis</a:t>
            </a:r>
            <a:r>
              <a:rPr lang="en-US" dirty="0"/>
              <a:t> </a:t>
            </a:r>
            <a:r>
              <a:rPr lang="en-US" dirty="0" err="1"/>
              <a:t>veliste</a:t>
            </a:r>
            <a:r>
              <a:rPr lang="en-US" dirty="0"/>
              <a:t> sit </a:t>
            </a:r>
            <a:r>
              <a:rPr lang="en-US" dirty="0" err="1"/>
              <a:t>eatestiore</a:t>
            </a:r>
            <a:r>
              <a:rPr lang="en-US" dirty="0"/>
              <a:t> lam </a:t>
            </a:r>
            <a:r>
              <a:rPr lang="en-US" dirty="0" err="1"/>
              <a:t>este</a:t>
            </a:r>
            <a:r>
              <a:rPr lang="en-US" dirty="0"/>
              <a:t> </a:t>
            </a:r>
            <a:r>
              <a:rPr lang="en-US" dirty="0" err="1"/>
              <a:t>nonecup</a:t>
            </a:r>
            <a:r>
              <a:rPr lang="en-US" dirty="0"/>
              <a:t> </a:t>
            </a:r>
            <a:r>
              <a:rPr lang="en-US" dirty="0" err="1"/>
              <a:t>tatust</a:t>
            </a:r>
            <a:r>
              <a:rPr lang="en-US" dirty="0"/>
              <a:t> lam, </a:t>
            </a:r>
            <a:r>
              <a:rPr lang="en-US" dirty="0" err="1"/>
              <a:t>vitatat</a:t>
            </a:r>
            <a:r>
              <a:rPr lang="en-US" dirty="0"/>
              <a:t> </a:t>
            </a:r>
            <a:r>
              <a:rPr lang="en-US" dirty="0" err="1"/>
              <a:t>ionsedi</a:t>
            </a:r>
            <a:r>
              <a:rPr lang="en-US" dirty="0"/>
              <a:t> </a:t>
            </a:r>
            <a:r>
              <a:rPr lang="en-US" dirty="0" err="1"/>
              <a:t>dolectatecus</a:t>
            </a:r>
            <a:r>
              <a:rPr lang="en-US" dirty="0"/>
              <a:t> </a:t>
            </a:r>
            <a:r>
              <a:rPr lang="en-US" dirty="0" err="1"/>
              <a:t>aut</a:t>
            </a:r>
            <a:r>
              <a:rPr lang="en-US" dirty="0"/>
              <a:t> in </a:t>
            </a:r>
            <a:r>
              <a:rPr lang="en-US" dirty="0" err="1"/>
              <a:t>comnimo</a:t>
            </a:r>
            <a:r>
              <a:rPr lang="en-US" dirty="0"/>
              <a:t> </a:t>
            </a:r>
            <a:r>
              <a:rPr lang="en-US" dirty="0" err="1"/>
              <a:t>eumqui</a:t>
            </a:r>
            <a:r>
              <a:rPr lang="en-US" dirty="0"/>
              <a:t> </a:t>
            </a:r>
            <a:r>
              <a:rPr lang="en-US" dirty="0" err="1"/>
              <a:t>accus</a:t>
            </a:r>
            <a:r>
              <a:rPr lang="en-US" dirty="0"/>
              <a:t> </a:t>
            </a:r>
            <a:r>
              <a:rPr lang="en-US" dirty="0" err="1"/>
              <a:t>aut</a:t>
            </a:r>
            <a:r>
              <a:rPr lang="en-US" dirty="0"/>
              <a:t> de </a:t>
            </a:r>
            <a:r>
              <a:rPr lang="en-US" dirty="0" err="1"/>
              <a:t>velesequae</a:t>
            </a:r>
            <a:r>
              <a:rPr lang="en-US" dirty="0"/>
              <a:t>. </a:t>
            </a:r>
          </a:p>
          <a:p>
            <a:pPr lvl="0"/>
            <a:r>
              <a:rPr lang="en-US" dirty="0" err="1"/>
              <a:t>Adipsun</a:t>
            </a:r>
            <a:r>
              <a:rPr lang="en-US" dirty="0"/>
              <a:t> </a:t>
            </a:r>
            <a:r>
              <a:rPr lang="en-US" dirty="0" err="1"/>
              <a:t>delitae</a:t>
            </a:r>
            <a:r>
              <a:rPr lang="en-US" dirty="0"/>
              <a:t> vit </a:t>
            </a:r>
            <a:r>
              <a:rPr lang="en-US" dirty="0" err="1"/>
              <a:t>omnihictatia</a:t>
            </a:r>
            <a:r>
              <a:rPr lang="en-US" dirty="0"/>
              <a:t> </a:t>
            </a:r>
            <a:r>
              <a:rPr lang="en-US" dirty="0" err="1"/>
              <a:t>corrorio</a:t>
            </a:r>
            <a:r>
              <a:rPr lang="en-US" dirty="0"/>
              <a:t> el </a:t>
            </a:r>
            <a:r>
              <a:rPr lang="en-US" dirty="0" err="1"/>
              <a:t>molectur</a:t>
            </a:r>
            <a:r>
              <a:rPr lang="en-US" dirty="0"/>
              <a:t>, sum </a:t>
            </a:r>
            <a:r>
              <a:rPr lang="en-US" dirty="0" err="1"/>
              <a:t>aliquibusae</a:t>
            </a:r>
            <a:r>
              <a:rPr lang="en-US" dirty="0"/>
              <a:t> </a:t>
            </a:r>
            <a:r>
              <a:rPr lang="en-US" dirty="0" err="1"/>
              <a:t>ipsumqui</a:t>
            </a:r>
            <a:r>
              <a:rPr lang="en-US" dirty="0"/>
              <a:t> </a:t>
            </a:r>
            <a:r>
              <a:rPr lang="en-US" dirty="0" err="1"/>
              <a:t>tet</a:t>
            </a:r>
            <a:r>
              <a:rPr lang="en-US" dirty="0"/>
              <a:t> </a:t>
            </a:r>
            <a:r>
              <a:rPr lang="en-US" dirty="0" err="1"/>
              <a:t>andaest</a:t>
            </a:r>
            <a:r>
              <a:rPr lang="en-US" dirty="0"/>
              <a:t>, et </a:t>
            </a:r>
            <a:r>
              <a:rPr lang="en-US" dirty="0" err="1"/>
              <a:t>accaturem</a:t>
            </a:r>
            <a:r>
              <a:rPr lang="en-US" dirty="0"/>
              <a:t> in </a:t>
            </a:r>
            <a:r>
              <a:rPr lang="en-US" dirty="0" err="1"/>
              <a:t>consed</a:t>
            </a:r>
            <a:r>
              <a:rPr lang="en-US" dirty="0"/>
              <a:t> qui </a:t>
            </a:r>
            <a:r>
              <a:rPr lang="en-US" dirty="0" err="1"/>
              <a:t>repudaestist</a:t>
            </a:r>
            <a:r>
              <a:rPr lang="en-US" dirty="0"/>
              <a:t> </a:t>
            </a:r>
            <a:r>
              <a:rPr lang="en-US" dirty="0" err="1"/>
              <a:t>quaessusa</a:t>
            </a:r>
            <a:r>
              <a:rPr lang="en-US" dirty="0"/>
              <a:t> </a:t>
            </a:r>
            <a:r>
              <a:rPr lang="en-US" dirty="0" err="1"/>
              <a:t>nostium</a:t>
            </a:r>
            <a:r>
              <a:rPr lang="en-US" dirty="0"/>
              <a:t> </a:t>
            </a:r>
            <a:r>
              <a:rPr lang="en-US" dirty="0" err="1"/>
              <a:t>eaquatium</a:t>
            </a:r>
            <a:endParaRPr lang="en-US" dirty="0"/>
          </a:p>
        </p:txBody>
      </p:sp>
      <p:sp>
        <p:nvSpPr>
          <p:cNvPr id="7" name="Content Placeholder 2">
            <a:extLst>
              <a:ext uri="{FF2B5EF4-FFF2-40B4-BE49-F238E27FC236}">
                <a16:creationId xmlns:a16="http://schemas.microsoft.com/office/drawing/2014/main" id="{9E349863-956E-4D89-8657-38443EFB449D}"/>
              </a:ext>
            </a:extLst>
          </p:cNvPr>
          <p:cNvSpPr>
            <a:spLocks noGrp="1"/>
          </p:cNvSpPr>
          <p:nvPr>
            <p:ph sz="quarter" idx="11" hasCustomPrompt="1"/>
          </p:nvPr>
        </p:nvSpPr>
        <p:spPr>
          <a:xfrm>
            <a:off x="6451940" y="1295333"/>
            <a:ext cx="5449241" cy="711889"/>
          </a:xfrm>
          <a:prstGeom prst="rect">
            <a:avLst/>
          </a:prstGeom>
        </p:spPr>
        <p:txBody>
          <a:bodyPr/>
          <a:lstStyle>
            <a:lvl1pPr marL="0" indent="0">
              <a:buNone/>
              <a:defRPr sz="2933">
                <a:solidFill>
                  <a:srgbClr val="003D4C"/>
                </a:solidFill>
                <a:latin typeface="Montserrat Semi Bold" panose="00000700000000000000" pitchFamily="50" charset="0"/>
              </a:defRPr>
            </a:lvl1pPr>
            <a:lvl2pPr>
              <a:defRPr>
                <a:latin typeface="Montserrat Semi Bold" panose="00000700000000000000" pitchFamily="50" charset="0"/>
              </a:defRPr>
            </a:lvl2pPr>
            <a:lvl3pPr>
              <a:defRPr>
                <a:latin typeface="Montserrat Semi Bold" panose="00000700000000000000" pitchFamily="50" charset="0"/>
              </a:defRPr>
            </a:lvl3pPr>
            <a:lvl4pPr>
              <a:defRPr>
                <a:latin typeface="Montserrat Semi Bold" panose="00000700000000000000" pitchFamily="50" charset="0"/>
              </a:defRPr>
            </a:lvl4pPr>
            <a:lvl5pPr>
              <a:defRPr>
                <a:latin typeface="Montserrat Semi Bold" panose="00000700000000000000" pitchFamily="50" charset="0"/>
              </a:defRPr>
            </a:lvl5pPr>
          </a:lstStyle>
          <a:p>
            <a:pPr lvl="0"/>
            <a:r>
              <a:rPr lang="en-US" dirty="0"/>
              <a:t>TEXT SLIDE OPTION C</a:t>
            </a:r>
          </a:p>
        </p:txBody>
      </p:sp>
    </p:spTree>
    <p:extLst>
      <p:ext uri="{BB962C8B-B14F-4D97-AF65-F5344CB8AC3E}">
        <p14:creationId xmlns:p14="http://schemas.microsoft.com/office/powerpoint/2010/main" val="1693762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532128" y="3882418"/>
            <a:ext cx="9144000" cy="1578583"/>
          </a:xfrm>
        </p:spPr>
        <p:txBody>
          <a:bodyPr>
            <a:normAutofit/>
          </a:bodyPr>
          <a:lstStyle>
            <a:lvl1pPr marL="0" indent="0" algn="ctr">
              <a:buNone/>
              <a:defRPr>
                <a:solidFill>
                  <a:schemeClr val="bg1"/>
                </a:solidFill>
              </a:defRPr>
            </a:lvl1pPr>
          </a:lstStyle>
          <a:p>
            <a:r>
              <a:rPr lang="en-US" sz="2400" dirty="0">
                <a:latin typeface="Open Sans Light" charset="0"/>
                <a:ea typeface="Open Sans Light" charset="0"/>
                <a:cs typeface="Open Sans Light" charset="0"/>
              </a:rPr>
              <a:t>Click to add text</a:t>
            </a:r>
          </a:p>
        </p:txBody>
      </p:sp>
      <p:sp>
        <p:nvSpPr>
          <p:cNvPr id="3" name="Text Placeholder 2"/>
          <p:cNvSpPr>
            <a:spLocks noGrp="1"/>
          </p:cNvSpPr>
          <p:nvPr>
            <p:ph type="body" sz="quarter" idx="10"/>
          </p:nvPr>
        </p:nvSpPr>
        <p:spPr>
          <a:xfrm>
            <a:off x="1532467" y="933451"/>
            <a:ext cx="9144000" cy="2836333"/>
          </a:xfrm>
        </p:spPr>
        <p:txBody>
          <a:bodyPr anchor="b">
            <a:normAutofit/>
          </a:bodyPr>
          <a:lstStyle>
            <a:lvl1pPr marL="0" indent="0" algn="ctr">
              <a:buNone/>
              <a:defRPr sz="4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585083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397565" y="1719337"/>
            <a:ext cx="11416747" cy="4697896"/>
          </a:xfrm>
          <a:prstGeom prst="rect">
            <a:avLst/>
          </a:prstGeom>
        </p:spPr>
        <p:txBody>
          <a:bodyPr>
            <a:normAutofit/>
          </a:bodyPr>
          <a:lstStyle/>
          <a:p>
            <a:r>
              <a:rPr lang="en-US" sz="2400" dirty="0">
                <a:latin typeface="Open Sans Light" charset="0"/>
                <a:ea typeface="Open Sans Light" charset="0"/>
                <a:cs typeface="Open Sans Light" charset="0"/>
              </a:rPr>
              <a:t>Click to add text</a:t>
            </a:r>
          </a:p>
        </p:txBody>
      </p:sp>
      <p:sp>
        <p:nvSpPr>
          <p:cNvPr id="9" name="Title 1"/>
          <p:cNvSpPr>
            <a:spLocks noGrp="1"/>
          </p:cNvSpPr>
          <p:nvPr>
            <p:ph type="title" idx="4294967295"/>
          </p:nvPr>
        </p:nvSpPr>
        <p:spPr>
          <a:xfrm>
            <a:off x="397566" y="365127"/>
            <a:ext cx="8881901" cy="741432"/>
          </a:xfrm>
        </p:spPr>
        <p:txBody>
          <a:bodyPr>
            <a:normAutofit/>
          </a:bodyPr>
          <a:lstStyle/>
          <a:p>
            <a:r>
              <a:rPr lang="en-US" sz="3600" dirty="0">
                <a:solidFill>
                  <a:schemeClr val="bg1"/>
                </a:solidFill>
              </a:rPr>
              <a:t>Click to add title</a:t>
            </a:r>
          </a:p>
        </p:txBody>
      </p:sp>
    </p:spTree>
    <p:extLst>
      <p:ext uri="{BB962C8B-B14F-4D97-AF65-F5344CB8AC3E}">
        <p14:creationId xmlns:p14="http://schemas.microsoft.com/office/powerpoint/2010/main" val="433808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7565" y="1719337"/>
            <a:ext cx="5622235" cy="4697896"/>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19337"/>
            <a:ext cx="5642112" cy="4697896"/>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idx="4294967295"/>
          </p:nvPr>
        </p:nvSpPr>
        <p:spPr>
          <a:xfrm>
            <a:off x="397566" y="365127"/>
            <a:ext cx="8891577" cy="741432"/>
          </a:xfrm>
        </p:spPr>
        <p:txBody>
          <a:bodyPr>
            <a:norm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sz="3600" dirty="0">
                <a:solidFill>
                  <a:schemeClr val="bg1"/>
                </a:solidFill>
              </a:rPr>
              <a:t>Click to add title</a:t>
            </a:r>
          </a:p>
        </p:txBody>
      </p:sp>
    </p:spTree>
    <p:extLst>
      <p:ext uri="{BB962C8B-B14F-4D97-AF65-F5344CB8AC3E}">
        <p14:creationId xmlns:p14="http://schemas.microsoft.com/office/powerpoint/2010/main" val="3034476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7565" y="1681163"/>
            <a:ext cx="5600011"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7565" y="2505075"/>
            <a:ext cx="5600011" cy="391215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642112" cy="823912"/>
          </a:xfrm>
          <a:prstGeom prst="rect">
            <a:avLst/>
          </a:prstGeom>
        </p:spPr>
        <p:txBody>
          <a:bodyPr anchor="b"/>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642112" cy="391215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idx="4294967295"/>
          </p:nvPr>
        </p:nvSpPr>
        <p:spPr>
          <a:xfrm>
            <a:off x="397566" y="365127"/>
            <a:ext cx="8862549" cy="741432"/>
          </a:xfrm>
        </p:spPr>
        <p:txBody>
          <a:bodyPr>
            <a:norm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sz="3600" dirty="0">
                <a:solidFill>
                  <a:schemeClr val="bg1"/>
                </a:solidFill>
              </a:rPr>
              <a:t>Click to add title</a:t>
            </a:r>
          </a:p>
        </p:txBody>
      </p:sp>
    </p:spTree>
    <p:extLst>
      <p:ext uri="{BB962C8B-B14F-4D97-AF65-F5344CB8AC3E}">
        <p14:creationId xmlns:p14="http://schemas.microsoft.com/office/powerpoint/2010/main" val="931883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97566" y="365127"/>
            <a:ext cx="8891577" cy="741432"/>
          </a:xfrm>
        </p:spPr>
        <p:txBody>
          <a:bodyPr>
            <a:normAutofit/>
          </a:bodyPr>
          <a:lstStyle/>
          <a:p>
            <a:r>
              <a:rPr lang="en-US" sz="3600" dirty="0">
                <a:solidFill>
                  <a:schemeClr val="bg1"/>
                </a:solidFill>
              </a:rPr>
              <a:t>Click to add title</a:t>
            </a:r>
          </a:p>
        </p:txBody>
      </p:sp>
    </p:spTree>
    <p:extLst>
      <p:ext uri="{BB962C8B-B14F-4D97-AF65-F5344CB8AC3E}">
        <p14:creationId xmlns:p14="http://schemas.microsoft.com/office/powerpoint/2010/main" val="402144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F4A-D29E-4255-9235-4150CD548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0DDF09-17E9-4C72-B2FF-7A1B2C858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5C5343-F047-4BED-8DA8-D643BD167812}"/>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5" name="Footer Placeholder 4">
            <a:extLst>
              <a:ext uri="{FF2B5EF4-FFF2-40B4-BE49-F238E27FC236}">
                <a16:creationId xmlns:a16="http://schemas.microsoft.com/office/drawing/2014/main" id="{6EA36085-C9E7-4B79-BC12-B4B967420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8BFDD-5486-4355-A2F6-C3A927CDF9D0}"/>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1823640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105" y="457200"/>
            <a:ext cx="4320921" cy="1600200"/>
          </a:xfrm>
        </p:spPr>
        <p:txBody>
          <a:bodyPr anchor="b"/>
          <a:lstStyle>
            <a:lvl1pPr>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451105" y="2057400"/>
            <a:ext cx="4320921" cy="4319016"/>
          </a:xfrm>
          <a:prstGeom prst="rect">
            <a:avLst/>
          </a:prstGeo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Picture Placeholder 8"/>
          <p:cNvSpPr>
            <a:spLocks noGrp="1"/>
          </p:cNvSpPr>
          <p:nvPr>
            <p:ph type="pic" sz="quarter" idx="10"/>
          </p:nvPr>
        </p:nvSpPr>
        <p:spPr>
          <a:xfrm>
            <a:off x="5583175" y="1366267"/>
            <a:ext cx="5888567" cy="5010149"/>
          </a:xfrm>
          <a:prstGeom prst="rect">
            <a:avLst/>
          </a:prstGeom>
        </p:spPr>
        <p:txBody>
          <a:bodyPr/>
          <a:lstStyle>
            <a:lvl1pPr>
              <a:defRPr baseline="0">
                <a:latin typeface="Open Sans" panose="020B0606030504020204" pitchFamily="34" charset="0"/>
                <a:ea typeface="Open Sans" panose="020B0606030504020204" pitchFamily="34" charset="0"/>
                <a:cs typeface="Open Sans" panose="020B0606030504020204" pitchFamily="34" charset="0"/>
              </a:defRPr>
            </a:lvl1pPr>
          </a:lstStyle>
          <a:p>
            <a:r>
              <a:rPr lang="en-US" dirty="0"/>
              <a:t>Drag picture to placeholder or click icon to add</a:t>
            </a:r>
          </a:p>
        </p:txBody>
      </p:sp>
    </p:spTree>
    <p:extLst>
      <p:ext uri="{BB962C8B-B14F-4D97-AF65-F5344CB8AC3E}">
        <p14:creationId xmlns:p14="http://schemas.microsoft.com/office/powerpoint/2010/main" val="283885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105" y="457200"/>
            <a:ext cx="4320921" cy="1600200"/>
          </a:xfrm>
        </p:spPr>
        <p:txBody>
          <a:bodyPr anchor="b"/>
          <a:lstStyle>
            <a:lvl1pPr>
              <a:defRPr sz="32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451105" y="2057400"/>
            <a:ext cx="4320921" cy="4319016"/>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Text Placeholder 4"/>
          <p:cNvSpPr>
            <a:spLocks noGrp="1"/>
          </p:cNvSpPr>
          <p:nvPr>
            <p:ph type="body" idx="11"/>
          </p:nvPr>
        </p:nvSpPr>
        <p:spPr>
          <a:xfrm>
            <a:off x="5583767" y="1365251"/>
            <a:ext cx="5888567" cy="5010149"/>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951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4FA0-B7E0-48D8-ADFE-A114D9CAF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0A96-0CEF-4A8C-97B8-AE7AABB53F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3372C-1552-4051-88A5-A29C97BC8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614EAC-15AC-4303-997D-A65B74EBD411}"/>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6" name="Footer Placeholder 5">
            <a:extLst>
              <a:ext uri="{FF2B5EF4-FFF2-40B4-BE49-F238E27FC236}">
                <a16:creationId xmlns:a16="http://schemas.microsoft.com/office/drawing/2014/main" id="{9CA29167-F6F8-4958-AD9A-18318708A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2A31D-B953-444D-990C-A77A15811301}"/>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368427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03CA-6645-4414-8BFE-78CBAB37B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7EA9EC-DE3A-4449-A9CB-BE64D3E9B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9E8E9-BBDE-464D-991B-F6FF892AFE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26260F-2C8C-4A48-9653-F4FD0CB6D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FAE27A-68AA-4E09-958D-EA8C333660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AF7072-264B-4584-88F4-9E9234D9A266}"/>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8" name="Footer Placeholder 7">
            <a:extLst>
              <a:ext uri="{FF2B5EF4-FFF2-40B4-BE49-F238E27FC236}">
                <a16:creationId xmlns:a16="http://schemas.microsoft.com/office/drawing/2014/main" id="{F648275C-17F9-4464-88F4-3ECB8D576C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918EC4-9009-48AD-AB7F-397E251C3792}"/>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50306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B3F8-C1DD-499B-9DDE-FCAA80C0E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1EBFA-71ED-4A9F-8FDF-F2F7AB7071D8}"/>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4" name="Footer Placeholder 3">
            <a:extLst>
              <a:ext uri="{FF2B5EF4-FFF2-40B4-BE49-F238E27FC236}">
                <a16:creationId xmlns:a16="http://schemas.microsoft.com/office/drawing/2014/main" id="{C1F40CC4-D2BB-44EE-8674-0F8949F90A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2226F-BE93-477F-AEE4-D6AC688CD7AB}"/>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288585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7AA0C-6D2D-4F43-85E7-E7101D052EA8}"/>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3" name="Footer Placeholder 2">
            <a:extLst>
              <a:ext uri="{FF2B5EF4-FFF2-40B4-BE49-F238E27FC236}">
                <a16:creationId xmlns:a16="http://schemas.microsoft.com/office/drawing/2014/main" id="{7118EC87-08E4-4A00-AC00-628EF2491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5D9864-E216-402D-A05E-C330EE5962A8}"/>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304979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E5D2-24E2-4CDA-BB2F-91C94E0A07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FCD7F4-F32B-4155-B2DB-C990E6563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4CE69-F821-4392-892B-A3E8365F6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4AA88-3AAD-48C9-B609-499846290ECE}"/>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6" name="Footer Placeholder 5">
            <a:extLst>
              <a:ext uri="{FF2B5EF4-FFF2-40B4-BE49-F238E27FC236}">
                <a16:creationId xmlns:a16="http://schemas.microsoft.com/office/drawing/2014/main" id="{FAE6CE75-3197-4F26-9DE2-F47E08855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192DD-29C2-47E8-BDEC-A89340A73FE0}"/>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232418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8470-F219-45DE-BE26-2BB0F9CEE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F1E1-AC81-4F97-8695-7E8B1FA8B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81ADA9-D2CE-4DFF-AEF4-2167DA92E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820C7-1EA5-450F-9951-49E3BFAB16F8}"/>
              </a:ext>
            </a:extLst>
          </p:cNvPr>
          <p:cNvSpPr>
            <a:spLocks noGrp="1"/>
          </p:cNvSpPr>
          <p:nvPr>
            <p:ph type="dt" sz="half" idx="10"/>
          </p:nvPr>
        </p:nvSpPr>
        <p:spPr/>
        <p:txBody>
          <a:bodyPr/>
          <a:lstStyle/>
          <a:p>
            <a:fld id="{D15F37C9-DD6D-481C-AA6F-558C5B9EA997}" type="datetimeFigureOut">
              <a:rPr lang="en-US" smtClean="0"/>
              <a:t>9/13/2019</a:t>
            </a:fld>
            <a:endParaRPr lang="en-US"/>
          </a:p>
        </p:txBody>
      </p:sp>
      <p:sp>
        <p:nvSpPr>
          <p:cNvPr id="6" name="Footer Placeholder 5">
            <a:extLst>
              <a:ext uri="{FF2B5EF4-FFF2-40B4-BE49-F238E27FC236}">
                <a16:creationId xmlns:a16="http://schemas.microsoft.com/office/drawing/2014/main" id="{602E1D1C-F572-4F1C-A7D7-F2DDE7D6B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31531-0370-4933-8E18-7A43925D20D3}"/>
              </a:ext>
            </a:extLst>
          </p:cNvPr>
          <p:cNvSpPr>
            <a:spLocks noGrp="1"/>
          </p:cNvSpPr>
          <p:nvPr>
            <p:ph type="sldNum" sz="quarter" idx="12"/>
          </p:nvPr>
        </p:nvSpPr>
        <p:spPr/>
        <p:txBody>
          <a:bodyPr/>
          <a:lstStyle/>
          <a:p>
            <a:fld id="{35D26547-BA91-457A-8488-73C25B1B869C}" type="slidenum">
              <a:rPr lang="en-US" smtClean="0"/>
              <a:t>‹#›</a:t>
            </a:fld>
            <a:endParaRPr lang="en-US"/>
          </a:p>
        </p:txBody>
      </p:sp>
    </p:spTree>
    <p:extLst>
      <p:ext uri="{BB962C8B-B14F-4D97-AF65-F5344CB8AC3E}">
        <p14:creationId xmlns:p14="http://schemas.microsoft.com/office/powerpoint/2010/main" val="28726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E3BD41-C6E3-4A10-A3B4-D738D0C8D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578AAC-9B22-4252-822B-C2AA24B13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B88D0-0731-4BDC-A045-95EF725E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F37C9-DD6D-481C-AA6F-558C5B9EA997}" type="datetimeFigureOut">
              <a:rPr lang="en-US" smtClean="0"/>
              <a:t>9/13/2019</a:t>
            </a:fld>
            <a:endParaRPr lang="en-US"/>
          </a:p>
        </p:txBody>
      </p:sp>
      <p:sp>
        <p:nvSpPr>
          <p:cNvPr id="5" name="Footer Placeholder 4">
            <a:extLst>
              <a:ext uri="{FF2B5EF4-FFF2-40B4-BE49-F238E27FC236}">
                <a16:creationId xmlns:a16="http://schemas.microsoft.com/office/drawing/2014/main" id="{A40B1D45-20A0-40FB-B137-2CE659E489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DE0758-56E6-4BC4-B95C-0C60610ED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6547-BA91-457A-8488-73C25B1B869C}" type="slidenum">
              <a:rPr lang="en-US" smtClean="0"/>
              <a:t>‹#›</a:t>
            </a:fld>
            <a:endParaRPr lang="en-US"/>
          </a:p>
        </p:txBody>
      </p:sp>
    </p:spTree>
    <p:extLst>
      <p:ext uri="{BB962C8B-B14F-4D97-AF65-F5344CB8AC3E}">
        <p14:creationId xmlns:p14="http://schemas.microsoft.com/office/powerpoint/2010/main" val="2041342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2CDD9-A0FE-4315-B088-24E123518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01466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igitaltrends.com/home-theater/where-and-how-to-watch-4k-uhd-content/"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forbes.com/sites/tonifitzgerald/2019/03/06/why-cord-cutting-doubled-in-2018-and-10-million-have-left-since-2012/#7cc3628d409f" TargetMode="Externa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cnet.com/news/disney-plus-streaming-service-launch-release-dates-prices-shows-movies-to-expect-preorders/" TargetMode="Externa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trategyanalytics.com/strategy-analytics/blogs/media-services/tv-media-strategies/tv-media-strategies/2019/06/12/pay-tv-subscribers-decline-for-4th-consecutive-quarter" TargetMode="Externa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lifewire.com/5g-availability-us-4155914" TargetMode="Externa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networkcomputing.com/wireless-infrastructure/search-5g-spectrum-%E2%80%93-long-and-short-it" TargetMode="External"/><Relationship Id="rId1" Type="http://schemas.openxmlformats.org/officeDocument/2006/relationships/slideLayout" Target="../slideLayouts/slideLayout23.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theverge.com/2018/8/4/17649112/apple-streaming-television-service-updates" TargetMode="Externa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cnet.com/news/apple-tv-plus-streaming-service-price-release-date-trailers-morning-show-dickinson/" TargetMode="External"/><Relationship Id="rId1" Type="http://schemas.openxmlformats.org/officeDocument/2006/relationships/slideLayout" Target="../slideLayouts/slideLayout23.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forbes.com/sites/alanwolk/2018/06/30/vmvpds-are-getting-more-expensive-heres-why-consumers-might-be-okay-with-that/#3df928a24a1c" TargetMode="Externa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multichannel.com/blog/why-other-vmvpds-might-follow-directv-now-and-raise-their-prices" TargetMode="Externa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6.png"/><Relationship Id="rId1" Type="http://schemas.openxmlformats.org/officeDocument/2006/relationships/slideLayout" Target="../slideLayouts/slideLayou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5" Type="http://schemas.openxmlformats.org/officeDocument/2006/relationships/hyperlink" Target="https://www.fool.com/investing/2018/08/26/this-trend-should-terrify-big-pay-tv-companies.aspx"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hyperlink" Target="https://www.digitaltveurope.com/2019/03/07/lrg-us-pay-tv-subscribers-lost-2-9m-subscribers-in-20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126A-0FB9-42C9-BB42-CFF8D38079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532BC54-6C09-4B19-BB27-4274579AFC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192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1" y="1825627"/>
            <a:ext cx="10615569" cy="4041263"/>
          </a:xfrm>
        </p:spPr>
        <p:txBody>
          <a:bodyPr numCol="1">
            <a:noAutofit/>
          </a:bodyPr>
          <a:lstStyle/>
          <a:p>
            <a:pPr>
              <a:lnSpc>
                <a:spcPct val="100000"/>
              </a:lnSpc>
            </a:pPr>
            <a:r>
              <a:rPr lang="en-US" dirty="0">
                <a:solidFill>
                  <a:schemeClr val="tx1">
                    <a:lumMod val="65000"/>
                    <a:lumOff val="35000"/>
                  </a:schemeClr>
                </a:solidFill>
              </a:rPr>
              <a:t>Available Games</a:t>
            </a:r>
          </a:p>
          <a:p>
            <a:pPr lvl="1">
              <a:lnSpc>
                <a:spcPct val="100000"/>
              </a:lnSpc>
            </a:pPr>
            <a:r>
              <a:rPr lang="en-US" dirty="0">
                <a:solidFill>
                  <a:schemeClr val="tx1">
                    <a:lumMod val="65000"/>
                    <a:lumOff val="35000"/>
                  </a:schemeClr>
                </a:solidFill>
              </a:rPr>
              <a:t>The Iowa High School Boy’s State Football Semi-Finals - Twelve (12) games</a:t>
            </a:r>
          </a:p>
          <a:p>
            <a:pPr lvl="1">
              <a:lnSpc>
                <a:spcPct val="100000"/>
              </a:lnSpc>
            </a:pPr>
            <a:r>
              <a:rPr lang="en-US" dirty="0">
                <a:solidFill>
                  <a:schemeClr val="tx1">
                    <a:lumMod val="65000"/>
                    <a:lumOff val="35000"/>
                  </a:schemeClr>
                </a:solidFill>
              </a:rPr>
              <a:t>The Iowa High School Boy’s Wrestling Semi-Finals - Two (2) sessions</a:t>
            </a:r>
          </a:p>
          <a:p>
            <a:pPr lvl="1">
              <a:lnSpc>
                <a:spcPct val="100000"/>
              </a:lnSpc>
            </a:pPr>
            <a:r>
              <a:rPr lang="en-US" dirty="0">
                <a:solidFill>
                  <a:schemeClr val="tx1">
                    <a:lumMod val="65000"/>
                    <a:lumOff val="35000"/>
                  </a:schemeClr>
                </a:solidFill>
              </a:rPr>
              <a:t>The Iowa High School Boy’s State Basketball Quarter-Finals - Sixteen (16) games</a:t>
            </a:r>
          </a:p>
          <a:p>
            <a:pPr lvl="1">
              <a:lnSpc>
                <a:spcPct val="100000"/>
              </a:lnSpc>
            </a:pPr>
            <a:r>
              <a:rPr lang="en-US" dirty="0">
                <a:solidFill>
                  <a:schemeClr val="tx1">
                    <a:lumMod val="65000"/>
                    <a:lumOff val="35000"/>
                  </a:schemeClr>
                </a:solidFill>
              </a:rPr>
              <a:t>The Iowa High School Boy’s State Basketball Semi-Finals - Eight (8) games</a:t>
            </a:r>
          </a:p>
        </p:txBody>
      </p:sp>
      <p:sp>
        <p:nvSpPr>
          <p:cNvPr id="4" name="Content Placeholder 3">
            <a:extLst>
              <a:ext uri="{FF2B5EF4-FFF2-40B4-BE49-F238E27FC236}">
                <a16:creationId xmlns:a16="http://schemas.microsoft.com/office/drawing/2014/main" id="{D026AD66-DC52-B641-B403-3532F44DCF60}"/>
              </a:ext>
            </a:extLst>
          </p:cNvPr>
          <p:cNvSpPr>
            <a:spLocks noGrp="1"/>
          </p:cNvSpPr>
          <p:nvPr>
            <p:ph sz="quarter" idx="11"/>
          </p:nvPr>
        </p:nvSpPr>
        <p:spPr/>
        <p:txBody>
          <a:bodyPr/>
          <a:lstStyle/>
          <a:p>
            <a:r>
              <a:rPr lang="en-US" dirty="0"/>
              <a:t>NEW CONTENT</a:t>
            </a:r>
          </a:p>
        </p:txBody>
      </p:sp>
      <p:pic>
        <p:nvPicPr>
          <p:cNvPr id="3074" name="Picture 2" descr="https://irp-cdn.multiscreensite.com/742a2fa2/dms3rep/multi/mobile/IHSSN_Prmry_RGB.png">
            <a:extLst>
              <a:ext uri="{FF2B5EF4-FFF2-40B4-BE49-F238E27FC236}">
                <a16:creationId xmlns:a16="http://schemas.microsoft.com/office/drawing/2014/main" id="{9F76D0F9-3E96-4624-A66E-8644CB15A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671" y="5138090"/>
            <a:ext cx="3169724" cy="117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9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825627"/>
            <a:ext cx="10403048" cy="4041263"/>
          </a:xfrm>
        </p:spPr>
        <p:txBody>
          <a:bodyPr numCol="1">
            <a:normAutofit/>
          </a:bodyPr>
          <a:lstStyle/>
          <a:p>
            <a:r>
              <a:rPr lang="en-US" dirty="0">
                <a:solidFill>
                  <a:schemeClr val="tx1">
                    <a:lumMod val="65000"/>
                    <a:lumOff val="35000"/>
                  </a:schemeClr>
                </a:solidFill>
              </a:rPr>
              <a:t>SES platform is active in our lab</a:t>
            </a:r>
          </a:p>
          <a:p>
            <a:pPr lvl="1"/>
            <a:r>
              <a:rPr lang="en-US" dirty="0">
                <a:solidFill>
                  <a:schemeClr val="tx1">
                    <a:lumMod val="65000"/>
                    <a:lumOff val="35000"/>
                  </a:schemeClr>
                </a:solidFill>
              </a:rPr>
              <a:t>Around a dozen channels from a few different content providers</a:t>
            </a:r>
          </a:p>
          <a:p>
            <a:pPr lvl="2"/>
            <a:r>
              <a:rPr lang="en-US" sz="2400" dirty="0">
                <a:solidFill>
                  <a:schemeClr val="tx1">
                    <a:lumMod val="65000"/>
                    <a:lumOff val="35000"/>
                  </a:schemeClr>
                </a:solidFill>
              </a:rPr>
              <a:t>Throughput rates between 12-25 </a:t>
            </a:r>
            <a:r>
              <a:rPr lang="en-US" sz="2400" dirty="0" err="1">
                <a:solidFill>
                  <a:schemeClr val="tx1">
                    <a:lumMod val="65000"/>
                    <a:lumOff val="35000"/>
                  </a:schemeClr>
                </a:solidFill>
              </a:rPr>
              <a:t>Mbps</a:t>
            </a:r>
            <a:r>
              <a:rPr lang="en-US" sz="2400" dirty="0">
                <a:solidFill>
                  <a:schemeClr val="tx1">
                    <a:lumMod val="65000"/>
                    <a:lumOff val="35000"/>
                  </a:schemeClr>
                </a:solidFill>
              </a:rPr>
              <a:t> </a:t>
            </a:r>
          </a:p>
          <a:p>
            <a:pPr marL="457189" lvl="1" indent="0">
              <a:buNone/>
            </a:pPr>
            <a:endParaRPr lang="en-US" dirty="0">
              <a:solidFill>
                <a:schemeClr val="tx1">
                  <a:lumMod val="65000"/>
                  <a:lumOff val="35000"/>
                </a:schemeClr>
              </a:solidFill>
            </a:endParaRPr>
          </a:p>
          <a:p>
            <a:pPr lvl="1"/>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5" name="Content Placeholder 4">
            <a:extLst>
              <a:ext uri="{FF2B5EF4-FFF2-40B4-BE49-F238E27FC236}">
                <a16:creationId xmlns:a16="http://schemas.microsoft.com/office/drawing/2014/main" id="{E0E8B767-77B0-DD4F-BF52-515CA7A2B288}"/>
              </a:ext>
            </a:extLst>
          </p:cNvPr>
          <p:cNvSpPr>
            <a:spLocks noGrp="1"/>
          </p:cNvSpPr>
          <p:nvPr>
            <p:ph sz="quarter" idx="11"/>
          </p:nvPr>
        </p:nvSpPr>
        <p:spPr/>
        <p:txBody>
          <a:bodyPr/>
          <a:lstStyle/>
          <a:p>
            <a:r>
              <a:rPr lang="en-US" dirty="0"/>
              <a:t>4K CONTENT</a:t>
            </a:r>
          </a:p>
        </p:txBody>
      </p:sp>
      <p:pic>
        <p:nvPicPr>
          <p:cNvPr id="4" name="Picture 2">
            <a:extLst>
              <a:ext uri="{FF2B5EF4-FFF2-40B4-BE49-F238E27FC236}">
                <a16:creationId xmlns:a16="http://schemas.microsoft.com/office/drawing/2014/main" id="{D7F35119-2001-4FB2-9E7E-9EDAD8DB1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034" y="3513735"/>
            <a:ext cx="9795933" cy="204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44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1" y="1825627"/>
            <a:ext cx="6219736" cy="4041263"/>
          </a:xfrm>
        </p:spPr>
        <p:txBody>
          <a:bodyPr numCol="1">
            <a:normAutofit/>
          </a:bodyPr>
          <a:lstStyle/>
          <a:p>
            <a:r>
              <a:rPr lang="en-US" dirty="0">
                <a:solidFill>
                  <a:schemeClr val="tx1">
                    <a:lumMod val="65000"/>
                    <a:lumOff val="35000"/>
                  </a:schemeClr>
                </a:solidFill>
              </a:rPr>
              <a:t>No dramatic shifts in the marketplace</a:t>
            </a:r>
          </a:p>
          <a:p>
            <a:pPr lvl="1"/>
            <a:r>
              <a:rPr lang="en-US" dirty="0">
                <a:solidFill>
                  <a:schemeClr val="tx1">
                    <a:lumMod val="65000"/>
                    <a:lumOff val="35000"/>
                  </a:schemeClr>
                </a:solidFill>
              </a:rPr>
              <a:t>Subscriber demand seems stagnant or even lower</a:t>
            </a:r>
          </a:p>
          <a:p>
            <a:r>
              <a:rPr lang="en-US" dirty="0">
                <a:solidFill>
                  <a:schemeClr val="tx1">
                    <a:lumMod val="65000"/>
                    <a:lumOff val="35000"/>
                  </a:schemeClr>
                </a:solidFill>
              </a:rPr>
              <a:t>Aureon is monitoring available content, especially sports, with an eye on possibly launching in 2020.</a:t>
            </a:r>
          </a:p>
          <a:p>
            <a:endParaRPr lang="en-US" dirty="0">
              <a:solidFill>
                <a:schemeClr val="tx1">
                  <a:lumMod val="65000"/>
                  <a:lumOff val="35000"/>
                </a:schemeClr>
              </a:solidFill>
            </a:endParaRPr>
          </a:p>
        </p:txBody>
      </p:sp>
      <p:sp>
        <p:nvSpPr>
          <p:cNvPr id="5" name="Content Placeholder 4">
            <a:extLst>
              <a:ext uri="{FF2B5EF4-FFF2-40B4-BE49-F238E27FC236}">
                <a16:creationId xmlns:a16="http://schemas.microsoft.com/office/drawing/2014/main" id="{5D4880CC-0C44-9A4C-AA16-0001FED51999}"/>
              </a:ext>
            </a:extLst>
          </p:cNvPr>
          <p:cNvSpPr>
            <a:spLocks noGrp="1"/>
          </p:cNvSpPr>
          <p:nvPr>
            <p:ph sz="quarter" idx="11"/>
          </p:nvPr>
        </p:nvSpPr>
        <p:spPr/>
        <p:txBody>
          <a:bodyPr/>
          <a:lstStyle/>
          <a:p>
            <a:r>
              <a:rPr lang="en-US" dirty="0"/>
              <a:t>4K CONTENT</a:t>
            </a:r>
          </a:p>
        </p:txBody>
      </p:sp>
      <p:sp>
        <p:nvSpPr>
          <p:cNvPr id="4" name="Rectangle 3">
            <a:extLst>
              <a:ext uri="{FF2B5EF4-FFF2-40B4-BE49-F238E27FC236}">
                <a16:creationId xmlns:a16="http://schemas.microsoft.com/office/drawing/2014/main" id="{B9BA37A3-9FD7-466B-8F3E-9858BC35CD15}"/>
              </a:ext>
            </a:extLst>
          </p:cNvPr>
          <p:cNvSpPr/>
          <p:nvPr/>
        </p:nvSpPr>
        <p:spPr>
          <a:xfrm>
            <a:off x="7868721" y="1825627"/>
            <a:ext cx="3097651" cy="1077218"/>
          </a:xfrm>
          <a:prstGeom prst="rect">
            <a:avLst/>
          </a:prstGeom>
        </p:spPr>
        <p:txBody>
          <a:bodyPr wrap="square">
            <a:spAutoFit/>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Here’s how and where you can watch the best 4K content</a:t>
            </a:r>
            <a:endPar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Josh Levenson at Digital Trends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Aug 12, 2019</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B5C3319D-040B-D14F-A2C0-8ACF1AE306FF}"/>
              </a:ext>
            </a:extLst>
          </p:cNvPr>
          <p:cNvGrpSpPr/>
          <p:nvPr/>
        </p:nvGrpSpPr>
        <p:grpSpPr>
          <a:xfrm>
            <a:off x="8551003" y="3429000"/>
            <a:ext cx="1524684" cy="1602024"/>
            <a:chOff x="7517064" y="3611407"/>
            <a:chExt cx="1143513" cy="1201518"/>
          </a:xfrm>
        </p:grpSpPr>
        <p:grpSp>
          <p:nvGrpSpPr>
            <p:cNvPr id="9" name="Group 8">
              <a:extLst>
                <a:ext uri="{FF2B5EF4-FFF2-40B4-BE49-F238E27FC236}">
                  <a16:creationId xmlns:a16="http://schemas.microsoft.com/office/drawing/2014/main" id="{DE166645-F36A-433E-96F6-8BF1F1E9C3A2}"/>
                </a:ext>
              </a:extLst>
            </p:cNvPr>
            <p:cNvGrpSpPr/>
            <p:nvPr/>
          </p:nvGrpSpPr>
          <p:grpSpPr>
            <a:xfrm>
              <a:off x="7517064" y="3611407"/>
              <a:ext cx="1143513" cy="1201518"/>
              <a:chOff x="7517064" y="3611407"/>
              <a:chExt cx="1143513" cy="1201518"/>
            </a:xfrm>
          </p:grpSpPr>
          <p:pic>
            <p:nvPicPr>
              <p:cNvPr id="8" name="Picture 7">
                <a:extLst>
                  <a:ext uri="{FF2B5EF4-FFF2-40B4-BE49-F238E27FC236}">
                    <a16:creationId xmlns:a16="http://schemas.microsoft.com/office/drawing/2014/main" id="{FEEB15C6-2F98-4F0C-8A0B-40E44211A0DB}"/>
                  </a:ext>
                </a:extLst>
              </p:cNvPr>
              <p:cNvPicPr>
                <a:picLocks noChangeAspect="1"/>
              </p:cNvPicPr>
              <p:nvPr/>
            </p:nvPicPr>
            <p:blipFill>
              <a:blip r:embed="rId3"/>
              <a:stretch>
                <a:fillRect/>
              </a:stretch>
            </p:blipFill>
            <p:spPr>
              <a:xfrm>
                <a:off x="7517064" y="3611407"/>
                <a:ext cx="1143513" cy="1201518"/>
              </a:xfrm>
              <a:prstGeom prst="rect">
                <a:avLst/>
              </a:prstGeom>
            </p:spPr>
          </p:pic>
          <p:sp>
            <p:nvSpPr>
              <p:cNvPr id="6" name="Rectangle 5">
                <a:extLst>
                  <a:ext uri="{FF2B5EF4-FFF2-40B4-BE49-F238E27FC236}">
                    <a16:creationId xmlns:a16="http://schemas.microsoft.com/office/drawing/2014/main" id="{1816F12B-B535-484D-B301-467F33ED5122}"/>
                  </a:ext>
                </a:extLst>
              </p:cNvPr>
              <p:cNvSpPr/>
              <p:nvPr/>
            </p:nvSpPr>
            <p:spPr>
              <a:xfrm>
                <a:off x="7695645" y="3897880"/>
                <a:ext cx="777700" cy="63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11D0CBC2-C5F2-4D44-A7FC-A06A0DA061CD}"/>
                </a:ext>
              </a:extLst>
            </p:cNvPr>
            <p:cNvSpPr txBox="1"/>
            <p:nvPr/>
          </p:nvSpPr>
          <p:spPr>
            <a:xfrm>
              <a:off x="7692782" y="3904554"/>
              <a:ext cx="777701" cy="62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8C23"/>
                    </a:solidFill>
                    <a:prstDash val="solid"/>
                  </a:ln>
                  <a:solidFill>
                    <a:srgbClr val="ED7D31">
                      <a:lumMod val="40000"/>
                      <a:lumOff val="60000"/>
                    </a:srgbClr>
                  </a:solidFill>
                  <a:effectLst/>
                  <a:uLnTx/>
                  <a:uFillTx/>
                  <a:latin typeface="Open Sans" panose="020B0606030504020204" pitchFamily="34" charset="0"/>
                  <a:ea typeface="Open Sans" panose="020B0606030504020204" pitchFamily="34" charset="0"/>
                  <a:cs typeface="Open Sans" panose="020B0606030504020204" pitchFamily="34" charset="0"/>
                </a:rPr>
                <a:t>4K</a:t>
              </a:r>
              <a:endParaRPr kumimoji="0" lang="en-US" sz="2400" b="0" i="0" u="none" strike="noStrike" kern="1200" cap="none" spc="0" normalizeH="0" baseline="0" noProof="0" dirty="0">
                <a:ln w="22225">
                  <a:solidFill>
                    <a:srgbClr val="ED8C23"/>
                  </a:solidFill>
                  <a:prstDash val="solid"/>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73853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numCol="1">
            <a:normAutofit/>
          </a:bodyPr>
          <a:lstStyle/>
          <a:p>
            <a:r>
              <a:rPr lang="en-US" dirty="0">
                <a:solidFill>
                  <a:schemeClr val="tx1">
                    <a:lumMod val="65000"/>
                    <a:lumOff val="35000"/>
                  </a:schemeClr>
                </a:solidFill>
              </a:rPr>
              <a:t>Aureon currently has one direct feed for over-the-air broadcasters:</a:t>
            </a:r>
          </a:p>
          <a:p>
            <a:pPr lvl="1"/>
            <a:r>
              <a:rPr lang="en-US" dirty="0">
                <a:solidFill>
                  <a:schemeClr val="tx1">
                    <a:lumMod val="65000"/>
                    <a:lumOff val="35000"/>
                  </a:schemeClr>
                </a:solidFill>
              </a:rPr>
              <a:t>Coordinating with broadcasters and other TV providers</a:t>
            </a:r>
          </a:p>
          <a:p>
            <a:pPr lvl="1"/>
            <a:r>
              <a:rPr lang="en-US" dirty="0">
                <a:solidFill>
                  <a:schemeClr val="tx1">
                    <a:lumMod val="65000"/>
                    <a:lumOff val="35000"/>
                  </a:schemeClr>
                </a:solidFill>
              </a:rPr>
              <a:t>Working on multiple DMAs</a:t>
            </a:r>
          </a:p>
          <a:p>
            <a:pPr lvl="1"/>
            <a:r>
              <a:rPr lang="en-US" dirty="0">
                <a:solidFill>
                  <a:schemeClr val="tx1">
                    <a:lumMod val="65000"/>
                    <a:lumOff val="35000"/>
                  </a:schemeClr>
                </a:solidFill>
              </a:rPr>
              <a:t>Still the most-watched channels</a:t>
            </a:r>
          </a:p>
          <a:p>
            <a:pPr lvl="1"/>
            <a:endParaRPr lang="en-US" dirty="0">
              <a:solidFill>
                <a:schemeClr val="tx1">
                  <a:lumMod val="65000"/>
                  <a:lumOff val="35000"/>
                </a:schemeClr>
              </a:solidFill>
            </a:endParaRPr>
          </a:p>
          <a:p>
            <a:pPr marL="457189" lvl="1" indent="0">
              <a:buNone/>
            </a:pPr>
            <a:endParaRPr lang="en-US" dirty="0">
              <a:solidFill>
                <a:schemeClr val="tx1">
                  <a:lumMod val="65000"/>
                  <a:lumOff val="35000"/>
                </a:schemeClr>
              </a:solidFill>
            </a:endParaRPr>
          </a:p>
        </p:txBody>
      </p:sp>
      <p:sp>
        <p:nvSpPr>
          <p:cNvPr id="8" name="Content Placeholder 7">
            <a:extLst>
              <a:ext uri="{FF2B5EF4-FFF2-40B4-BE49-F238E27FC236}">
                <a16:creationId xmlns:a16="http://schemas.microsoft.com/office/drawing/2014/main" id="{8F375A76-CAC7-3544-BA7B-D0905309582A}"/>
              </a:ext>
            </a:extLst>
          </p:cNvPr>
          <p:cNvSpPr>
            <a:spLocks noGrp="1"/>
          </p:cNvSpPr>
          <p:nvPr>
            <p:ph sz="quarter" idx="11"/>
          </p:nvPr>
        </p:nvSpPr>
        <p:spPr/>
        <p:txBody>
          <a:bodyPr/>
          <a:lstStyle/>
          <a:p>
            <a:r>
              <a:rPr lang="en-US" dirty="0"/>
              <a:t>OTA DIRECT FEEDS</a:t>
            </a:r>
          </a:p>
        </p:txBody>
      </p:sp>
      <p:grpSp>
        <p:nvGrpSpPr>
          <p:cNvPr id="4" name="Group 3">
            <a:extLst>
              <a:ext uri="{FF2B5EF4-FFF2-40B4-BE49-F238E27FC236}">
                <a16:creationId xmlns:a16="http://schemas.microsoft.com/office/drawing/2014/main" id="{06766D27-48F1-41E3-B5D1-A741BA5DF11B}"/>
              </a:ext>
            </a:extLst>
          </p:cNvPr>
          <p:cNvGrpSpPr/>
          <p:nvPr/>
        </p:nvGrpSpPr>
        <p:grpSpPr>
          <a:xfrm>
            <a:off x="9829117" y="3853272"/>
            <a:ext cx="1524684" cy="1602024"/>
            <a:chOff x="7517064" y="3611407"/>
            <a:chExt cx="1143513" cy="1201518"/>
          </a:xfrm>
        </p:grpSpPr>
        <p:pic>
          <p:nvPicPr>
            <p:cNvPr id="5" name="Picture 4">
              <a:extLst>
                <a:ext uri="{FF2B5EF4-FFF2-40B4-BE49-F238E27FC236}">
                  <a16:creationId xmlns:a16="http://schemas.microsoft.com/office/drawing/2014/main" id="{D0EE165B-4863-4EC3-8D65-9809B0F743AF}"/>
                </a:ext>
              </a:extLst>
            </p:cNvPr>
            <p:cNvPicPr>
              <a:picLocks noChangeAspect="1"/>
            </p:cNvPicPr>
            <p:nvPr/>
          </p:nvPicPr>
          <p:blipFill>
            <a:blip r:embed="rId2"/>
            <a:stretch>
              <a:fillRect/>
            </a:stretch>
          </p:blipFill>
          <p:spPr>
            <a:xfrm>
              <a:off x="7517064" y="3611407"/>
              <a:ext cx="1143513" cy="1201518"/>
            </a:xfrm>
            <a:prstGeom prst="rect">
              <a:avLst/>
            </a:prstGeom>
          </p:spPr>
        </p:pic>
        <p:sp>
          <p:nvSpPr>
            <p:cNvPr id="6" name="Rectangle 5">
              <a:extLst>
                <a:ext uri="{FF2B5EF4-FFF2-40B4-BE49-F238E27FC236}">
                  <a16:creationId xmlns:a16="http://schemas.microsoft.com/office/drawing/2014/main" id="{CCA606C7-9185-409B-846B-2EE0EADD21EA}"/>
                </a:ext>
              </a:extLst>
            </p:cNvPr>
            <p:cNvSpPr/>
            <p:nvPr/>
          </p:nvSpPr>
          <p:spPr>
            <a:xfrm>
              <a:off x="7695645" y="3897880"/>
              <a:ext cx="777700" cy="63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8B8E251F-A25E-44BF-B161-C58F0956D897}"/>
              </a:ext>
            </a:extLst>
          </p:cNvPr>
          <p:cNvSpPr txBox="1"/>
          <p:nvPr/>
        </p:nvSpPr>
        <p:spPr>
          <a:xfrm>
            <a:off x="9850606" y="4244135"/>
            <a:ext cx="1444001"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8C23"/>
                  </a:solidFill>
                  <a:prstDash val="solid"/>
                </a:ln>
                <a:solidFill>
                  <a:srgbClr val="ED7D31">
                    <a:lumMod val="40000"/>
                    <a:lumOff val="60000"/>
                  </a:srgbClr>
                </a:solidFill>
                <a:effectLst/>
                <a:uLnTx/>
                <a:uFillTx/>
                <a:latin typeface="Open Sans" panose="020B0606030504020204" pitchFamily="34" charset="0"/>
                <a:ea typeface="Open Sans" panose="020B0606030504020204" pitchFamily="34" charset="0"/>
                <a:cs typeface="Open Sans" panose="020B0606030504020204" pitchFamily="34" charset="0"/>
              </a:rPr>
              <a:t>OTA</a:t>
            </a:r>
            <a:endParaRPr kumimoji="0" lang="en-US" sz="2400" b="0" i="0" u="none" strike="noStrike" kern="1200" cap="none" spc="0" normalizeH="0" baseline="0" noProof="0" dirty="0">
              <a:ln w="22225">
                <a:solidFill>
                  <a:srgbClr val="ED8C23"/>
                </a:solidFill>
                <a:prstDash val="solid"/>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139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825627"/>
            <a:ext cx="10671496" cy="4041263"/>
          </a:xfrm>
        </p:spPr>
        <p:txBody>
          <a:bodyPr numCol="2">
            <a:noAutofit/>
          </a:bodyPr>
          <a:lstStyle/>
          <a:p>
            <a:pPr>
              <a:lnSpc>
                <a:spcPct val="100000"/>
              </a:lnSpc>
            </a:pPr>
            <a:r>
              <a:rPr lang="en-US" dirty="0">
                <a:solidFill>
                  <a:schemeClr val="tx1">
                    <a:lumMod val="65000"/>
                    <a:lumOff val="35000"/>
                  </a:schemeClr>
                </a:solidFill>
              </a:rPr>
              <a:t>“IPTV Converted” allows the ITC to take the current Aureon IPTV signal and convert it for use with different kinds of deployments. It offers:</a:t>
            </a:r>
          </a:p>
          <a:p>
            <a:pPr lvl="1">
              <a:lnSpc>
                <a:spcPct val="100000"/>
              </a:lnSpc>
            </a:pPr>
            <a:r>
              <a:rPr lang="en-US" dirty="0">
                <a:solidFill>
                  <a:schemeClr val="tx1">
                    <a:lumMod val="65000"/>
                    <a:lumOff val="35000"/>
                  </a:schemeClr>
                </a:solidFill>
              </a:rPr>
              <a:t>Affordability</a:t>
            </a:r>
          </a:p>
          <a:p>
            <a:pPr lvl="1">
              <a:lnSpc>
                <a:spcPct val="100000"/>
              </a:lnSpc>
              <a:spcBef>
                <a:spcPts val="0"/>
              </a:spcBef>
            </a:pPr>
            <a:r>
              <a:rPr lang="en-US" dirty="0">
                <a:solidFill>
                  <a:schemeClr val="tx1">
                    <a:lumMod val="65000"/>
                    <a:lumOff val="35000"/>
                  </a:schemeClr>
                </a:solidFill>
              </a:rPr>
              <a:t>Reliability</a:t>
            </a:r>
          </a:p>
          <a:p>
            <a:pPr lvl="1">
              <a:lnSpc>
                <a:spcPct val="100000"/>
              </a:lnSpc>
              <a:spcBef>
                <a:spcPts val="0"/>
              </a:spcBef>
            </a:pPr>
            <a:r>
              <a:rPr lang="en-US" dirty="0">
                <a:solidFill>
                  <a:schemeClr val="tx1">
                    <a:lumMod val="65000"/>
                    <a:lumOff val="35000"/>
                  </a:schemeClr>
                </a:solidFill>
              </a:rPr>
              <a:t>A deep channel selection</a:t>
            </a:r>
          </a:p>
          <a:p>
            <a:pPr lvl="1">
              <a:lnSpc>
                <a:spcPct val="100000"/>
              </a:lnSpc>
              <a:spcBef>
                <a:spcPts val="0"/>
              </a:spcBef>
            </a:pPr>
            <a:r>
              <a:rPr lang="en-US" dirty="0">
                <a:solidFill>
                  <a:schemeClr val="tx1">
                    <a:lumMod val="65000"/>
                    <a:lumOff val="35000"/>
                  </a:schemeClr>
                </a:solidFill>
              </a:rPr>
              <a:t>Scalability		</a:t>
            </a:r>
          </a:p>
          <a:p>
            <a:pPr lvl="1">
              <a:lnSpc>
                <a:spcPct val="100000"/>
              </a:lnSpc>
              <a:spcBef>
                <a:spcPts val="0"/>
              </a:spcBef>
            </a:pPr>
            <a:r>
              <a:rPr lang="en-US" dirty="0">
                <a:solidFill>
                  <a:schemeClr val="tx1">
                    <a:lumMod val="65000"/>
                    <a:lumOff val="35000"/>
                  </a:schemeClr>
                </a:solidFill>
              </a:rPr>
              <a:t>Convenience</a:t>
            </a:r>
          </a:p>
          <a:p>
            <a:pPr>
              <a:lnSpc>
                <a:spcPct val="100000"/>
              </a:lnSpc>
            </a:pPr>
            <a:r>
              <a:rPr lang="en-US" dirty="0">
                <a:solidFill>
                  <a:schemeClr val="tx1">
                    <a:lumMod val="65000"/>
                    <a:lumOff val="35000"/>
                  </a:schemeClr>
                </a:solidFill>
              </a:rPr>
              <a:t>Currently, there is one System Operator converting the DET IPTV signal into RF for use on coax (all of the conversion is done at the System Operator’s CO) and another who is good to go pending Content Provider authorization.</a:t>
            </a:r>
          </a:p>
          <a:p>
            <a:pPr>
              <a:lnSpc>
                <a:spcPct val="100000"/>
              </a:lnSpc>
              <a:spcBef>
                <a:spcPts val="800"/>
              </a:spcBef>
            </a:pPr>
            <a:r>
              <a:rPr lang="en-US" dirty="0" err="1">
                <a:solidFill>
                  <a:schemeClr val="tx1">
                    <a:lumMod val="65000"/>
                    <a:lumOff val="35000"/>
                  </a:schemeClr>
                </a:solidFill>
              </a:rPr>
              <a:t>Aureon</a:t>
            </a:r>
            <a:r>
              <a:rPr lang="en-US" dirty="0">
                <a:solidFill>
                  <a:schemeClr val="tx1">
                    <a:lumMod val="65000"/>
                    <a:lumOff val="35000"/>
                  </a:schemeClr>
                </a:solidFill>
              </a:rPr>
              <a:t> IPTV Converted allows you to reduce capital and operational costs while providing a high-quality video signal for your TV subscription service.</a:t>
            </a:r>
          </a:p>
        </p:txBody>
      </p:sp>
      <p:sp>
        <p:nvSpPr>
          <p:cNvPr id="4" name="Content Placeholder 3">
            <a:extLst>
              <a:ext uri="{FF2B5EF4-FFF2-40B4-BE49-F238E27FC236}">
                <a16:creationId xmlns:a16="http://schemas.microsoft.com/office/drawing/2014/main" id="{D56D3647-36C9-B146-BFDB-E36BA9378EC8}"/>
              </a:ext>
            </a:extLst>
          </p:cNvPr>
          <p:cNvSpPr>
            <a:spLocks noGrp="1"/>
          </p:cNvSpPr>
          <p:nvPr>
            <p:ph sz="quarter" idx="11"/>
          </p:nvPr>
        </p:nvSpPr>
        <p:spPr/>
        <p:txBody>
          <a:bodyPr/>
          <a:lstStyle/>
          <a:p>
            <a:r>
              <a:rPr lang="en-US" dirty="0"/>
              <a:t>IPTV CONVERTED</a:t>
            </a:r>
          </a:p>
        </p:txBody>
      </p:sp>
    </p:spTree>
    <p:extLst>
      <p:ext uri="{BB962C8B-B14F-4D97-AF65-F5344CB8AC3E}">
        <p14:creationId xmlns:p14="http://schemas.microsoft.com/office/powerpoint/2010/main" val="238467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FDA79D-0329-4553-A5B8-6B1D4AD7F4FD}"/>
              </a:ext>
            </a:extLst>
          </p:cNvPr>
          <p:cNvPicPr>
            <a:picLocks noChangeAspect="1"/>
          </p:cNvPicPr>
          <p:nvPr/>
        </p:nvPicPr>
        <p:blipFill>
          <a:blip r:embed="rId2"/>
          <a:stretch>
            <a:fillRect/>
          </a:stretch>
        </p:blipFill>
        <p:spPr>
          <a:xfrm>
            <a:off x="377688" y="2040173"/>
            <a:ext cx="3810000" cy="2349500"/>
          </a:xfrm>
          <a:prstGeom prst="rect">
            <a:avLst/>
          </a:prstGeom>
        </p:spPr>
      </p:pic>
      <p:pic>
        <p:nvPicPr>
          <p:cNvPr id="5" name="Picture 4">
            <a:extLst>
              <a:ext uri="{FF2B5EF4-FFF2-40B4-BE49-F238E27FC236}">
                <a16:creationId xmlns:a16="http://schemas.microsoft.com/office/drawing/2014/main" id="{F8B707DD-02C6-4F5C-BE07-26DBE90E4983}"/>
              </a:ext>
            </a:extLst>
          </p:cNvPr>
          <p:cNvPicPr>
            <a:picLocks noChangeAspect="1"/>
          </p:cNvPicPr>
          <p:nvPr/>
        </p:nvPicPr>
        <p:blipFill>
          <a:blip r:embed="rId3"/>
          <a:stretch>
            <a:fillRect/>
          </a:stretch>
        </p:blipFill>
        <p:spPr>
          <a:xfrm>
            <a:off x="4207565" y="2143476"/>
            <a:ext cx="4450080" cy="400812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5C29F88F-BFE6-489D-8029-409F14F2A48E}"/>
              </a:ext>
            </a:extLst>
          </p:cNvPr>
          <p:cNvSpPr txBox="1"/>
          <p:nvPr/>
        </p:nvSpPr>
        <p:spPr>
          <a:xfrm>
            <a:off x="4833611" y="1670840"/>
            <a:ext cx="810863"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excerpt</a:t>
            </a:r>
          </a:p>
        </p:txBody>
      </p:sp>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9" name="Content Placeholder 2">
            <a:extLst>
              <a:ext uri="{FF2B5EF4-FFF2-40B4-BE49-F238E27FC236}">
                <a16:creationId xmlns:a16="http://schemas.microsoft.com/office/drawing/2014/main" id="{04F2EF70-6C4D-8146-9B83-AFE0749072B0}"/>
              </a:ext>
            </a:extLst>
          </p:cNvPr>
          <p:cNvSpPr txBox="1">
            <a:spLocks/>
          </p:cNvSpPr>
          <p:nvPr/>
        </p:nvSpPr>
        <p:spPr>
          <a:xfrm>
            <a:off x="1041400" y="257592"/>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FIERCE VIDEO PREDICTIONS: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p:txBody>
      </p:sp>
      <p:pic>
        <p:nvPicPr>
          <p:cNvPr id="10" name="Picture 9">
            <a:extLst>
              <a:ext uri="{FF2B5EF4-FFF2-40B4-BE49-F238E27FC236}">
                <a16:creationId xmlns:a16="http://schemas.microsoft.com/office/drawing/2014/main" id="{66789886-4928-9047-B564-AAAEE74FCDDB}"/>
              </a:ext>
            </a:extLst>
          </p:cNvPr>
          <p:cNvPicPr>
            <a:picLocks noChangeAspect="1"/>
          </p:cNvPicPr>
          <p:nvPr/>
        </p:nvPicPr>
        <p:blipFill>
          <a:blip r:embed="rId4"/>
          <a:stretch>
            <a:fillRect/>
          </a:stretch>
        </p:blipFill>
        <p:spPr>
          <a:xfrm>
            <a:off x="9584537" y="5468983"/>
            <a:ext cx="2316860" cy="591199"/>
          </a:xfrm>
          <a:prstGeom prst="rect">
            <a:avLst/>
          </a:prstGeom>
        </p:spPr>
      </p:pic>
    </p:spTree>
    <p:extLst>
      <p:ext uri="{BB962C8B-B14F-4D97-AF65-F5344CB8AC3E}">
        <p14:creationId xmlns:p14="http://schemas.microsoft.com/office/powerpoint/2010/main" val="113506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10" name="Rectangle 9">
            <a:extLst>
              <a:ext uri="{FF2B5EF4-FFF2-40B4-BE49-F238E27FC236}">
                <a16:creationId xmlns:a16="http://schemas.microsoft.com/office/drawing/2014/main" id="{07C384EC-5A92-4219-A7C7-6A682A496029}"/>
              </a:ext>
            </a:extLst>
          </p:cNvPr>
          <p:cNvSpPr/>
          <p:nvPr/>
        </p:nvSpPr>
        <p:spPr>
          <a:xfrm>
            <a:off x="8467725" y="1828561"/>
            <a:ext cx="3583624" cy="132343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Why Cord Cutting Doubled In 2018 And 10 Million Have Left Since 2012</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Toni </a:t>
            </a:r>
            <a:r>
              <a:rPr kumimoji="0" lang="en-US" sz="1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Fitzgeralrd</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Forbes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March 6, 2019</a:t>
            </a:r>
          </a:p>
        </p:txBody>
      </p:sp>
      <p:pic>
        <p:nvPicPr>
          <p:cNvPr id="6" name="Picture 5">
            <a:extLst>
              <a:ext uri="{FF2B5EF4-FFF2-40B4-BE49-F238E27FC236}">
                <a16:creationId xmlns:a16="http://schemas.microsoft.com/office/drawing/2014/main" id="{6D2E1111-1143-46A8-8E93-A3DB703656F9}"/>
              </a:ext>
            </a:extLst>
          </p:cNvPr>
          <p:cNvPicPr>
            <a:picLocks noChangeAspect="1"/>
          </p:cNvPicPr>
          <p:nvPr/>
        </p:nvPicPr>
        <p:blipFill>
          <a:blip r:embed="rId3"/>
          <a:stretch>
            <a:fillRect/>
          </a:stretch>
        </p:blipFill>
        <p:spPr>
          <a:xfrm>
            <a:off x="371479" y="1623271"/>
            <a:ext cx="8067675" cy="3158728"/>
          </a:xfrm>
          <a:prstGeom prst="rect">
            <a:avLst/>
          </a:prstGeom>
        </p:spPr>
      </p:pic>
      <p:pic>
        <p:nvPicPr>
          <p:cNvPr id="7" name="Picture 6">
            <a:extLst>
              <a:ext uri="{FF2B5EF4-FFF2-40B4-BE49-F238E27FC236}">
                <a16:creationId xmlns:a16="http://schemas.microsoft.com/office/drawing/2014/main" id="{6A012C5C-6047-4553-8E13-8F9B27D1F5DC}"/>
              </a:ext>
            </a:extLst>
          </p:cNvPr>
          <p:cNvPicPr>
            <a:picLocks noChangeAspect="1"/>
          </p:cNvPicPr>
          <p:nvPr/>
        </p:nvPicPr>
        <p:blipFill>
          <a:blip r:embed="rId4"/>
          <a:stretch>
            <a:fillRect/>
          </a:stretch>
        </p:blipFill>
        <p:spPr>
          <a:xfrm>
            <a:off x="387352" y="4925407"/>
            <a:ext cx="7843337" cy="1256331"/>
          </a:xfrm>
          <a:prstGeom prst="rect">
            <a:avLst/>
          </a:prstGeom>
        </p:spPr>
      </p:pic>
      <p:sp>
        <p:nvSpPr>
          <p:cNvPr id="8" name="Content Placeholder 2">
            <a:extLst>
              <a:ext uri="{FF2B5EF4-FFF2-40B4-BE49-F238E27FC236}">
                <a16:creationId xmlns:a16="http://schemas.microsoft.com/office/drawing/2014/main" id="{4907A91F-7976-894B-89EE-3827F9EB7BD7}"/>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rPr>
              <a:t>THE REALITY</a:t>
            </a:r>
          </a:p>
        </p:txBody>
      </p:sp>
    </p:spTree>
    <p:extLst>
      <p:ext uri="{BB962C8B-B14F-4D97-AF65-F5344CB8AC3E}">
        <p14:creationId xmlns:p14="http://schemas.microsoft.com/office/powerpoint/2010/main" val="247170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numCol="1">
            <a:normAutofit/>
          </a:bodyPr>
          <a:lstStyle/>
          <a:p>
            <a:r>
              <a:rPr lang="en-US" dirty="0">
                <a:solidFill>
                  <a:schemeClr val="tx1">
                    <a:lumMod val="65000"/>
                    <a:lumOff val="35000"/>
                  </a:schemeClr>
                </a:solidFill>
              </a:rPr>
              <a:t>Aureon may offer an adaptive bit rate signal in 2020.</a:t>
            </a:r>
          </a:p>
          <a:p>
            <a:pPr lvl="1"/>
            <a:r>
              <a:rPr lang="en-US" dirty="0">
                <a:solidFill>
                  <a:schemeClr val="tx1">
                    <a:lumMod val="65000"/>
                    <a:lumOff val="35000"/>
                  </a:schemeClr>
                </a:solidFill>
              </a:rPr>
              <a:t>Going through 2020 budgeting process</a:t>
            </a:r>
          </a:p>
          <a:p>
            <a:r>
              <a:rPr lang="en-US" dirty="0" err="1">
                <a:solidFill>
                  <a:schemeClr val="tx1">
                    <a:lumMod val="65000"/>
                    <a:lumOff val="35000"/>
                  </a:schemeClr>
                </a:solidFill>
              </a:rPr>
              <a:t>Innovative’s</a:t>
            </a:r>
            <a:r>
              <a:rPr lang="en-US" dirty="0">
                <a:solidFill>
                  <a:schemeClr val="tx1">
                    <a:lumMod val="65000"/>
                    <a:lumOff val="35000"/>
                  </a:schemeClr>
                </a:solidFill>
              </a:rPr>
              <a:t> </a:t>
            </a:r>
            <a:r>
              <a:rPr lang="en-US" dirty="0" err="1">
                <a:solidFill>
                  <a:schemeClr val="tx1">
                    <a:lumMod val="65000"/>
                    <a:lumOff val="35000"/>
                  </a:schemeClr>
                </a:solidFill>
              </a:rPr>
              <a:t>Innocryption</a:t>
            </a:r>
            <a:endParaRPr lang="en-US" dirty="0">
              <a:solidFill>
                <a:schemeClr val="tx1">
                  <a:lumMod val="65000"/>
                  <a:lumOff val="35000"/>
                </a:schemeClr>
              </a:solidFill>
            </a:endParaRPr>
          </a:p>
          <a:p>
            <a:pPr lvl="1"/>
            <a:r>
              <a:rPr lang="en-US" dirty="0">
                <a:solidFill>
                  <a:schemeClr val="tx1">
                    <a:lumMod val="65000"/>
                    <a:lumOff val="35000"/>
                  </a:schemeClr>
                </a:solidFill>
              </a:rPr>
              <a:t>Configured for testing in the Aureon video lab</a:t>
            </a:r>
          </a:p>
          <a:p>
            <a:r>
              <a:rPr lang="en-US" dirty="0">
                <a:solidFill>
                  <a:schemeClr val="tx1">
                    <a:lumMod val="65000"/>
                    <a:lumOff val="35000"/>
                  </a:schemeClr>
                </a:solidFill>
              </a:rPr>
              <a:t>Other possible options include:</a:t>
            </a:r>
          </a:p>
          <a:p>
            <a:pPr lvl="1"/>
            <a:r>
              <a:rPr lang="en-US" dirty="0">
                <a:solidFill>
                  <a:schemeClr val="tx1">
                    <a:lumMod val="65000"/>
                    <a:lumOff val="35000"/>
                  </a:schemeClr>
                </a:solidFill>
              </a:rPr>
              <a:t>MobiTV</a:t>
            </a:r>
          </a:p>
          <a:p>
            <a:pPr lvl="1"/>
            <a:r>
              <a:rPr lang="en-US" dirty="0">
                <a:solidFill>
                  <a:schemeClr val="tx1">
                    <a:lumMod val="65000"/>
                    <a:lumOff val="35000"/>
                  </a:schemeClr>
                </a:solidFill>
              </a:rPr>
              <a:t>Harmonic</a:t>
            </a: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5" name="Content Placeholder 4">
            <a:extLst>
              <a:ext uri="{FF2B5EF4-FFF2-40B4-BE49-F238E27FC236}">
                <a16:creationId xmlns:a16="http://schemas.microsoft.com/office/drawing/2014/main" id="{E7F46592-C837-A14F-A0D0-34F5832CAC20}"/>
              </a:ext>
            </a:extLst>
          </p:cNvPr>
          <p:cNvSpPr>
            <a:spLocks noGrp="1"/>
          </p:cNvSpPr>
          <p:nvPr>
            <p:ph sz="quarter" idx="11"/>
          </p:nvPr>
        </p:nvSpPr>
        <p:spPr/>
        <p:txBody>
          <a:bodyPr/>
          <a:lstStyle/>
          <a:p>
            <a:r>
              <a:rPr lang="en-US" dirty="0"/>
              <a:t>STREAMING SERVICES</a:t>
            </a:r>
          </a:p>
        </p:txBody>
      </p:sp>
      <p:pic>
        <p:nvPicPr>
          <p:cNvPr id="6" name="Picture 5">
            <a:extLst>
              <a:ext uri="{FF2B5EF4-FFF2-40B4-BE49-F238E27FC236}">
                <a16:creationId xmlns:a16="http://schemas.microsoft.com/office/drawing/2014/main" id="{6626467E-179F-564F-8BCB-043EFD230901}"/>
              </a:ext>
            </a:extLst>
          </p:cNvPr>
          <p:cNvPicPr>
            <a:picLocks noChangeAspect="1"/>
          </p:cNvPicPr>
          <p:nvPr/>
        </p:nvPicPr>
        <p:blipFill>
          <a:blip r:embed="rId2"/>
          <a:stretch>
            <a:fillRect/>
          </a:stretch>
        </p:blipFill>
        <p:spPr>
          <a:xfrm>
            <a:off x="10269641" y="4364715"/>
            <a:ext cx="1355011" cy="1423744"/>
          </a:xfrm>
          <a:prstGeom prst="rect">
            <a:avLst/>
          </a:prstGeom>
        </p:spPr>
      </p:pic>
    </p:spTree>
    <p:extLst>
      <p:ext uri="{BB962C8B-B14F-4D97-AF65-F5344CB8AC3E}">
        <p14:creationId xmlns:p14="http://schemas.microsoft.com/office/powerpoint/2010/main" val="198660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6" name="TextBox 5">
            <a:extLst>
              <a:ext uri="{FF2B5EF4-FFF2-40B4-BE49-F238E27FC236}">
                <a16:creationId xmlns:a16="http://schemas.microsoft.com/office/drawing/2014/main" id="{5C29F88F-BFE6-489D-8029-409F14F2A48E}"/>
              </a:ext>
            </a:extLst>
          </p:cNvPr>
          <p:cNvSpPr txBox="1"/>
          <p:nvPr/>
        </p:nvSpPr>
        <p:spPr>
          <a:xfrm>
            <a:off x="8203947" y="1587438"/>
            <a:ext cx="892617"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excerpts</a:t>
            </a: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2D6E7CC5-A658-449D-9D3E-1074CEC3E28C}"/>
              </a:ext>
            </a:extLst>
          </p:cNvPr>
          <p:cNvPicPr>
            <a:picLocks noChangeAspect="1"/>
          </p:cNvPicPr>
          <p:nvPr/>
        </p:nvPicPr>
        <p:blipFill>
          <a:blip r:embed="rId2"/>
          <a:stretch>
            <a:fillRect/>
          </a:stretch>
        </p:blipFill>
        <p:spPr>
          <a:xfrm>
            <a:off x="1041400" y="1592990"/>
            <a:ext cx="6781800" cy="952500"/>
          </a:xfrm>
          <a:prstGeom prst="rect">
            <a:avLst/>
          </a:prstGeom>
        </p:spPr>
      </p:pic>
      <p:pic>
        <p:nvPicPr>
          <p:cNvPr id="9" name="Picture 8">
            <a:extLst>
              <a:ext uri="{FF2B5EF4-FFF2-40B4-BE49-F238E27FC236}">
                <a16:creationId xmlns:a16="http://schemas.microsoft.com/office/drawing/2014/main" id="{2881BB18-7F67-46C0-B8E1-67A0946C113C}"/>
              </a:ext>
            </a:extLst>
          </p:cNvPr>
          <p:cNvPicPr>
            <a:picLocks noChangeAspect="1"/>
          </p:cNvPicPr>
          <p:nvPr/>
        </p:nvPicPr>
        <p:blipFill>
          <a:blip r:embed="rId3"/>
          <a:stretch>
            <a:fillRect/>
          </a:stretch>
        </p:blipFill>
        <p:spPr>
          <a:xfrm>
            <a:off x="1061279" y="2691721"/>
            <a:ext cx="7251700" cy="95250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9BA7C87-A673-4761-A00E-E724FE274767}"/>
              </a:ext>
            </a:extLst>
          </p:cNvPr>
          <p:cNvPicPr>
            <a:picLocks noChangeAspect="1"/>
          </p:cNvPicPr>
          <p:nvPr/>
        </p:nvPicPr>
        <p:blipFill>
          <a:blip r:embed="rId4"/>
          <a:stretch>
            <a:fillRect/>
          </a:stretch>
        </p:blipFill>
        <p:spPr>
          <a:xfrm>
            <a:off x="1072488" y="3835761"/>
            <a:ext cx="7493000" cy="8763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30EDBC6F-B322-465A-A880-FFC7E1D4D5BA}"/>
              </a:ext>
            </a:extLst>
          </p:cNvPr>
          <p:cNvPicPr>
            <a:picLocks noChangeAspect="1"/>
          </p:cNvPicPr>
          <p:nvPr/>
        </p:nvPicPr>
        <p:blipFill>
          <a:blip r:embed="rId5"/>
          <a:stretch>
            <a:fillRect/>
          </a:stretch>
        </p:blipFill>
        <p:spPr>
          <a:xfrm>
            <a:off x="1072488" y="4858890"/>
            <a:ext cx="7289800" cy="87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A16AFAF-A44E-4962-91DB-01F4681A19BB}"/>
              </a:ext>
            </a:extLst>
          </p:cNvPr>
          <p:cNvPicPr>
            <a:picLocks noChangeAspect="1"/>
          </p:cNvPicPr>
          <p:nvPr/>
        </p:nvPicPr>
        <p:blipFill>
          <a:blip r:embed="rId6"/>
          <a:stretch>
            <a:fillRect/>
          </a:stretch>
        </p:blipFill>
        <p:spPr>
          <a:xfrm>
            <a:off x="1041401" y="5874044"/>
            <a:ext cx="6870700" cy="660400"/>
          </a:xfrm>
          <a:prstGeom prst="rect">
            <a:avLst/>
          </a:prstGeom>
          <a:effectLst>
            <a:outerShdw blurRad="50800" dist="38100" dir="2700000" algn="tl" rotWithShape="0">
              <a:prstClr val="black">
                <a:alpha val="40000"/>
              </a:prstClr>
            </a:outerShdw>
          </a:effectLst>
        </p:spPr>
      </p:pic>
      <p:sp>
        <p:nvSpPr>
          <p:cNvPr id="14" name="Content Placeholder 2">
            <a:extLst>
              <a:ext uri="{FF2B5EF4-FFF2-40B4-BE49-F238E27FC236}">
                <a16:creationId xmlns:a16="http://schemas.microsoft.com/office/drawing/2014/main" id="{870F0F1D-B669-184F-99B6-5B3CFA32924C}"/>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FIERCE VIDEO PREDICTIONS: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p:txBody>
      </p:sp>
      <p:pic>
        <p:nvPicPr>
          <p:cNvPr id="15" name="Picture 14">
            <a:extLst>
              <a:ext uri="{FF2B5EF4-FFF2-40B4-BE49-F238E27FC236}">
                <a16:creationId xmlns:a16="http://schemas.microsoft.com/office/drawing/2014/main" id="{A15F237D-3351-684B-958A-19697B287500}"/>
              </a:ext>
            </a:extLst>
          </p:cNvPr>
          <p:cNvPicPr>
            <a:picLocks noChangeAspect="1"/>
          </p:cNvPicPr>
          <p:nvPr/>
        </p:nvPicPr>
        <p:blipFill>
          <a:blip r:embed="rId7"/>
          <a:stretch>
            <a:fillRect/>
          </a:stretch>
        </p:blipFill>
        <p:spPr>
          <a:xfrm>
            <a:off x="9584537" y="5468983"/>
            <a:ext cx="2316860" cy="591199"/>
          </a:xfrm>
          <a:prstGeom prst="rect">
            <a:avLst/>
          </a:prstGeom>
        </p:spPr>
      </p:pic>
    </p:spTree>
    <p:extLst>
      <p:ext uri="{BB962C8B-B14F-4D97-AF65-F5344CB8AC3E}">
        <p14:creationId xmlns:p14="http://schemas.microsoft.com/office/powerpoint/2010/main" val="313407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10" name="Rectangle 9">
            <a:extLst>
              <a:ext uri="{FF2B5EF4-FFF2-40B4-BE49-F238E27FC236}">
                <a16:creationId xmlns:a16="http://schemas.microsoft.com/office/drawing/2014/main" id="{07C384EC-5A92-4219-A7C7-6A682A496029}"/>
              </a:ext>
            </a:extLst>
          </p:cNvPr>
          <p:cNvSpPr/>
          <p:nvPr/>
        </p:nvSpPr>
        <p:spPr>
          <a:xfrm>
            <a:off x="9283816" y="1591747"/>
            <a:ext cx="2767533" cy="1815882"/>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Disney Plus: Launch dates, prices, shows and movies to expect</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Mike Sorrentino, Joan E. </a:t>
            </a:r>
            <a:r>
              <a:rPr kumimoji="0" lang="en-US" sz="1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Solsman</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t>
            </a:r>
            <a:r>
              <a:rPr kumimoji="0" lang="en-US" sz="1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c|net</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Sept 3, 2019</a:t>
            </a:r>
          </a:p>
        </p:txBody>
      </p:sp>
      <p:pic>
        <p:nvPicPr>
          <p:cNvPr id="4" name="Picture 3">
            <a:extLst>
              <a:ext uri="{FF2B5EF4-FFF2-40B4-BE49-F238E27FC236}">
                <a16:creationId xmlns:a16="http://schemas.microsoft.com/office/drawing/2014/main" id="{F20CA0D7-DE2E-4FDC-AEB3-B59280A9C29D}"/>
              </a:ext>
            </a:extLst>
          </p:cNvPr>
          <p:cNvPicPr>
            <a:picLocks noChangeAspect="1"/>
          </p:cNvPicPr>
          <p:nvPr/>
        </p:nvPicPr>
        <p:blipFill>
          <a:blip r:embed="rId3"/>
          <a:stretch>
            <a:fillRect/>
          </a:stretch>
        </p:blipFill>
        <p:spPr>
          <a:xfrm>
            <a:off x="1009397" y="1730419"/>
            <a:ext cx="8030656" cy="2978336"/>
          </a:xfrm>
          <a:prstGeom prst="rect">
            <a:avLst/>
          </a:prstGeom>
        </p:spPr>
      </p:pic>
      <p:pic>
        <p:nvPicPr>
          <p:cNvPr id="5" name="Picture 4">
            <a:extLst>
              <a:ext uri="{FF2B5EF4-FFF2-40B4-BE49-F238E27FC236}">
                <a16:creationId xmlns:a16="http://schemas.microsoft.com/office/drawing/2014/main" id="{38A60F36-54B1-47EE-9046-6C54A9C357DE}"/>
              </a:ext>
            </a:extLst>
          </p:cNvPr>
          <p:cNvPicPr>
            <a:picLocks noChangeAspect="1"/>
          </p:cNvPicPr>
          <p:nvPr/>
        </p:nvPicPr>
        <p:blipFill>
          <a:blip r:embed="rId4"/>
          <a:stretch>
            <a:fillRect/>
          </a:stretch>
        </p:blipFill>
        <p:spPr>
          <a:xfrm>
            <a:off x="893691" y="4925194"/>
            <a:ext cx="8174939" cy="1150956"/>
          </a:xfrm>
          <a:prstGeom prst="rect">
            <a:avLst/>
          </a:prstGeom>
        </p:spPr>
      </p:pic>
      <p:sp>
        <p:nvSpPr>
          <p:cNvPr id="11" name="Content Placeholder 2">
            <a:extLst>
              <a:ext uri="{FF2B5EF4-FFF2-40B4-BE49-F238E27FC236}">
                <a16:creationId xmlns:a16="http://schemas.microsoft.com/office/drawing/2014/main" id="{4EEAA217-22BF-9D44-9031-47F97DEB28ED}"/>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rPr>
              <a:t>THE REALITY</a:t>
            </a:r>
          </a:p>
        </p:txBody>
      </p:sp>
    </p:spTree>
    <p:extLst>
      <p:ext uri="{BB962C8B-B14F-4D97-AF65-F5344CB8AC3E}">
        <p14:creationId xmlns:p14="http://schemas.microsoft.com/office/powerpoint/2010/main" val="292272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a:xfrm>
            <a:off x="947739" y="2292745"/>
            <a:ext cx="10494845" cy="2809409"/>
          </a:xfrm>
        </p:spPr>
        <p:txBody>
          <a:bodyPr>
            <a:noAutofit/>
          </a:bodyPr>
          <a:lstStyle/>
          <a:p>
            <a:r>
              <a:rPr lang="en-US" dirty="0"/>
              <a:t>Video Product Update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a:extLst>
              <a:ext uri="{FF2B5EF4-FFF2-40B4-BE49-F238E27FC236}">
                <a16:creationId xmlns:a16="http://schemas.microsoft.com/office/drawing/2014/main" id="{9473141A-7AD4-B243-8EA2-0CEA6CAFC98C}"/>
              </a:ext>
            </a:extLst>
          </p:cNvPr>
          <p:cNvSpPr>
            <a:spLocks noGrp="1"/>
          </p:cNvSpPr>
          <p:nvPr>
            <p:ph sz="quarter" idx="11"/>
          </p:nvPr>
        </p:nvSpPr>
        <p:spPr/>
        <p:txBody>
          <a:bodyPr/>
          <a:lstStyle/>
          <a:p>
            <a:r>
              <a:rPr lang="en-US" dirty="0"/>
              <a:t>Chad Raymond</a:t>
            </a:r>
          </a:p>
        </p:txBody>
      </p:sp>
    </p:spTree>
    <p:extLst>
      <p:ext uri="{BB962C8B-B14F-4D97-AF65-F5344CB8AC3E}">
        <p14:creationId xmlns:p14="http://schemas.microsoft.com/office/powerpoint/2010/main" val="300505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D51C6-4688-48B7-B6B4-A87FCEB48586}"/>
              </a:ext>
            </a:extLst>
          </p:cNvPr>
          <p:cNvPicPr>
            <a:picLocks noChangeAspect="1"/>
          </p:cNvPicPr>
          <p:nvPr/>
        </p:nvPicPr>
        <p:blipFill>
          <a:blip r:embed="rId2"/>
          <a:stretch>
            <a:fillRect/>
          </a:stretch>
        </p:blipFill>
        <p:spPr>
          <a:xfrm>
            <a:off x="1070359" y="3409003"/>
            <a:ext cx="7620000" cy="260350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6" name="TextBox 5">
            <a:extLst>
              <a:ext uri="{FF2B5EF4-FFF2-40B4-BE49-F238E27FC236}">
                <a16:creationId xmlns:a16="http://schemas.microsoft.com/office/drawing/2014/main" id="{5C29F88F-BFE6-489D-8029-409F14F2A48E}"/>
              </a:ext>
            </a:extLst>
          </p:cNvPr>
          <p:cNvSpPr txBox="1"/>
          <p:nvPr/>
        </p:nvSpPr>
        <p:spPr>
          <a:xfrm>
            <a:off x="8690359" y="1787492"/>
            <a:ext cx="810863"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excerpt</a:t>
            </a:r>
          </a:p>
        </p:txBody>
      </p:sp>
      <p:pic>
        <p:nvPicPr>
          <p:cNvPr id="4" name="Picture 3">
            <a:extLst>
              <a:ext uri="{FF2B5EF4-FFF2-40B4-BE49-F238E27FC236}">
                <a16:creationId xmlns:a16="http://schemas.microsoft.com/office/drawing/2014/main" id="{D6A40D8B-A073-4E89-9C58-84EC5718842C}"/>
              </a:ext>
            </a:extLst>
          </p:cNvPr>
          <p:cNvPicPr>
            <a:picLocks noChangeAspect="1"/>
          </p:cNvPicPr>
          <p:nvPr/>
        </p:nvPicPr>
        <p:blipFill>
          <a:blip r:embed="rId3"/>
          <a:stretch>
            <a:fillRect/>
          </a:stretch>
        </p:blipFill>
        <p:spPr>
          <a:xfrm>
            <a:off x="982533" y="1929163"/>
            <a:ext cx="7543800" cy="1409700"/>
          </a:xfrm>
          <a:prstGeom prst="rect">
            <a:avLst/>
          </a:prstGeom>
        </p:spPr>
      </p:pic>
      <p:sp>
        <p:nvSpPr>
          <p:cNvPr id="9" name="Content Placeholder 2">
            <a:extLst>
              <a:ext uri="{FF2B5EF4-FFF2-40B4-BE49-F238E27FC236}">
                <a16:creationId xmlns:a16="http://schemas.microsoft.com/office/drawing/2014/main" id="{AFB4C795-08C9-7447-97A3-AE38073EA26B}"/>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FIERCE VIDEO PREDICTIONS: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p:txBody>
      </p:sp>
      <p:pic>
        <p:nvPicPr>
          <p:cNvPr id="10" name="Picture 9">
            <a:extLst>
              <a:ext uri="{FF2B5EF4-FFF2-40B4-BE49-F238E27FC236}">
                <a16:creationId xmlns:a16="http://schemas.microsoft.com/office/drawing/2014/main" id="{200449B5-026C-AB4D-AADB-835E8D394E4D}"/>
              </a:ext>
            </a:extLst>
          </p:cNvPr>
          <p:cNvPicPr>
            <a:picLocks noChangeAspect="1"/>
          </p:cNvPicPr>
          <p:nvPr/>
        </p:nvPicPr>
        <p:blipFill>
          <a:blip r:embed="rId4"/>
          <a:stretch>
            <a:fillRect/>
          </a:stretch>
        </p:blipFill>
        <p:spPr>
          <a:xfrm>
            <a:off x="9584537" y="5468983"/>
            <a:ext cx="2316860" cy="591199"/>
          </a:xfrm>
          <a:prstGeom prst="rect">
            <a:avLst/>
          </a:prstGeom>
        </p:spPr>
      </p:pic>
    </p:spTree>
    <p:extLst>
      <p:ext uri="{BB962C8B-B14F-4D97-AF65-F5344CB8AC3E}">
        <p14:creationId xmlns:p14="http://schemas.microsoft.com/office/powerpoint/2010/main" val="262626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10" name="Rectangle 9">
            <a:extLst>
              <a:ext uri="{FF2B5EF4-FFF2-40B4-BE49-F238E27FC236}">
                <a16:creationId xmlns:a16="http://schemas.microsoft.com/office/drawing/2014/main" id="{07C384EC-5A92-4219-A7C7-6A682A496029}"/>
              </a:ext>
            </a:extLst>
          </p:cNvPr>
          <p:cNvSpPr/>
          <p:nvPr/>
        </p:nvSpPr>
        <p:spPr>
          <a:xfrm>
            <a:off x="8439149" y="5166592"/>
            <a:ext cx="3583624" cy="107721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Pay TV Subscribers Decline for 4th Consecutive Quarter</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Michael Goodman at Strategy Analytics | June 12, 2019</a:t>
            </a:r>
          </a:p>
        </p:txBody>
      </p:sp>
      <p:pic>
        <p:nvPicPr>
          <p:cNvPr id="6" name="Picture 5">
            <a:extLst>
              <a:ext uri="{FF2B5EF4-FFF2-40B4-BE49-F238E27FC236}">
                <a16:creationId xmlns:a16="http://schemas.microsoft.com/office/drawing/2014/main" id="{11857DCE-4A3D-4ADE-BFB9-A547B48137A8}"/>
              </a:ext>
            </a:extLst>
          </p:cNvPr>
          <p:cNvPicPr>
            <a:picLocks noChangeAspect="1"/>
          </p:cNvPicPr>
          <p:nvPr/>
        </p:nvPicPr>
        <p:blipFill>
          <a:blip r:embed="rId3"/>
          <a:stretch>
            <a:fillRect/>
          </a:stretch>
        </p:blipFill>
        <p:spPr>
          <a:xfrm>
            <a:off x="285748" y="1691409"/>
            <a:ext cx="11345104" cy="3233784"/>
          </a:xfrm>
          <a:prstGeom prst="rect">
            <a:avLst/>
          </a:prstGeom>
        </p:spPr>
      </p:pic>
      <p:pic>
        <p:nvPicPr>
          <p:cNvPr id="7" name="Picture 6">
            <a:extLst>
              <a:ext uri="{FF2B5EF4-FFF2-40B4-BE49-F238E27FC236}">
                <a16:creationId xmlns:a16="http://schemas.microsoft.com/office/drawing/2014/main" id="{AE060BDD-592E-4BAA-9DDE-11BD642C3361}"/>
              </a:ext>
            </a:extLst>
          </p:cNvPr>
          <p:cNvPicPr>
            <a:picLocks noChangeAspect="1"/>
          </p:cNvPicPr>
          <p:nvPr/>
        </p:nvPicPr>
        <p:blipFill>
          <a:blip r:embed="rId4"/>
          <a:stretch>
            <a:fillRect/>
          </a:stretch>
        </p:blipFill>
        <p:spPr>
          <a:xfrm>
            <a:off x="189105" y="5430949"/>
            <a:ext cx="8041584" cy="825500"/>
          </a:xfrm>
          <a:prstGeom prst="rect">
            <a:avLst/>
          </a:prstGeom>
        </p:spPr>
      </p:pic>
      <p:sp>
        <p:nvSpPr>
          <p:cNvPr id="8" name="Content Placeholder 2">
            <a:extLst>
              <a:ext uri="{FF2B5EF4-FFF2-40B4-BE49-F238E27FC236}">
                <a16:creationId xmlns:a16="http://schemas.microsoft.com/office/drawing/2014/main" id="{145419E9-6B61-9A42-8177-416CD8736506}"/>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rPr>
              <a:t>THE REALITY</a:t>
            </a:r>
          </a:p>
        </p:txBody>
      </p:sp>
    </p:spTree>
    <p:extLst>
      <p:ext uri="{BB962C8B-B14F-4D97-AF65-F5344CB8AC3E}">
        <p14:creationId xmlns:p14="http://schemas.microsoft.com/office/powerpoint/2010/main" val="296191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10" name="Rectangle 9">
            <a:extLst>
              <a:ext uri="{FF2B5EF4-FFF2-40B4-BE49-F238E27FC236}">
                <a16:creationId xmlns:a16="http://schemas.microsoft.com/office/drawing/2014/main" id="{07C384EC-5A92-4219-A7C7-6A682A496029}"/>
              </a:ext>
            </a:extLst>
          </p:cNvPr>
          <p:cNvSpPr/>
          <p:nvPr/>
        </p:nvSpPr>
        <p:spPr>
          <a:xfrm>
            <a:off x="8953699" y="1591748"/>
            <a:ext cx="3097651" cy="107721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When Is 5G Coming to the US? (Updated for 2018)</a:t>
            </a:r>
            <a:endPar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 Fisher at </a:t>
            </a:r>
            <a:r>
              <a:rPr kumimoji="0" lang="en-US" sz="1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Lifewire</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Sept 4, 2018</a:t>
            </a:r>
          </a:p>
        </p:txBody>
      </p:sp>
      <p:pic>
        <p:nvPicPr>
          <p:cNvPr id="4" name="Picture 3">
            <a:extLst>
              <a:ext uri="{FF2B5EF4-FFF2-40B4-BE49-F238E27FC236}">
                <a16:creationId xmlns:a16="http://schemas.microsoft.com/office/drawing/2014/main" id="{CF4D7916-F5EB-4253-A592-4CD9C789B189}"/>
              </a:ext>
            </a:extLst>
          </p:cNvPr>
          <p:cNvPicPr>
            <a:picLocks noChangeAspect="1"/>
          </p:cNvPicPr>
          <p:nvPr/>
        </p:nvPicPr>
        <p:blipFill>
          <a:blip r:embed="rId3"/>
          <a:stretch>
            <a:fillRect/>
          </a:stretch>
        </p:blipFill>
        <p:spPr>
          <a:xfrm>
            <a:off x="1041400" y="1830341"/>
            <a:ext cx="7162800" cy="4521200"/>
          </a:xfrm>
          <a:prstGeom prst="rect">
            <a:avLst/>
          </a:prstGeom>
        </p:spPr>
      </p:pic>
      <p:sp>
        <p:nvSpPr>
          <p:cNvPr id="9" name="Content Placeholder 2">
            <a:extLst>
              <a:ext uri="{FF2B5EF4-FFF2-40B4-BE49-F238E27FC236}">
                <a16:creationId xmlns:a16="http://schemas.microsoft.com/office/drawing/2014/main" id="{A92FDDE7-3CBE-0149-967C-C11071A20AAD}"/>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FIERCE VIDEO PREDICTIONS: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p:txBody>
      </p:sp>
      <p:pic>
        <p:nvPicPr>
          <p:cNvPr id="11" name="Picture 10">
            <a:extLst>
              <a:ext uri="{FF2B5EF4-FFF2-40B4-BE49-F238E27FC236}">
                <a16:creationId xmlns:a16="http://schemas.microsoft.com/office/drawing/2014/main" id="{7AFE1FAB-8C4A-3346-A4CA-1CCC6BE091DD}"/>
              </a:ext>
            </a:extLst>
          </p:cNvPr>
          <p:cNvPicPr>
            <a:picLocks noChangeAspect="1"/>
          </p:cNvPicPr>
          <p:nvPr/>
        </p:nvPicPr>
        <p:blipFill>
          <a:blip r:embed="rId4"/>
          <a:stretch>
            <a:fillRect/>
          </a:stretch>
        </p:blipFill>
        <p:spPr>
          <a:xfrm>
            <a:off x="9584537" y="5468983"/>
            <a:ext cx="2316860" cy="591199"/>
          </a:xfrm>
          <a:prstGeom prst="rect">
            <a:avLst/>
          </a:prstGeom>
        </p:spPr>
      </p:pic>
    </p:spTree>
    <p:extLst>
      <p:ext uri="{BB962C8B-B14F-4D97-AF65-F5344CB8AC3E}">
        <p14:creationId xmlns:p14="http://schemas.microsoft.com/office/powerpoint/2010/main" val="380171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10" name="Rectangle 9">
            <a:extLst>
              <a:ext uri="{FF2B5EF4-FFF2-40B4-BE49-F238E27FC236}">
                <a16:creationId xmlns:a16="http://schemas.microsoft.com/office/drawing/2014/main" id="{07C384EC-5A92-4219-A7C7-6A682A496029}"/>
              </a:ext>
            </a:extLst>
          </p:cNvPr>
          <p:cNvSpPr/>
          <p:nvPr/>
        </p:nvSpPr>
        <p:spPr>
          <a:xfrm>
            <a:off x="1206401" y="5986222"/>
            <a:ext cx="11625207" cy="5847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In Search of 5G Spectrum – The Long and Short of It</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Bob Wallace at Network Computing	May 28, 2019</a:t>
            </a:r>
          </a:p>
        </p:txBody>
      </p:sp>
      <p:grpSp>
        <p:nvGrpSpPr>
          <p:cNvPr id="7" name="Group 6">
            <a:extLst>
              <a:ext uri="{FF2B5EF4-FFF2-40B4-BE49-F238E27FC236}">
                <a16:creationId xmlns:a16="http://schemas.microsoft.com/office/drawing/2014/main" id="{9C8A4C4C-2FE2-114C-AF70-B0861DD5DCDD}"/>
              </a:ext>
            </a:extLst>
          </p:cNvPr>
          <p:cNvGrpSpPr/>
          <p:nvPr/>
        </p:nvGrpSpPr>
        <p:grpSpPr>
          <a:xfrm>
            <a:off x="973608" y="1655034"/>
            <a:ext cx="10509997" cy="4217260"/>
            <a:chOff x="171453" y="1087812"/>
            <a:chExt cx="8708231" cy="3494280"/>
          </a:xfrm>
        </p:grpSpPr>
        <p:pic>
          <p:nvPicPr>
            <p:cNvPr id="4" name="Picture 3">
              <a:extLst>
                <a:ext uri="{FF2B5EF4-FFF2-40B4-BE49-F238E27FC236}">
                  <a16:creationId xmlns:a16="http://schemas.microsoft.com/office/drawing/2014/main" id="{DD9F42A0-86D1-4561-B764-C2EB7B378345}"/>
                </a:ext>
              </a:extLst>
            </p:cNvPr>
            <p:cNvPicPr>
              <a:picLocks noChangeAspect="1"/>
            </p:cNvPicPr>
            <p:nvPr/>
          </p:nvPicPr>
          <p:blipFill>
            <a:blip r:embed="rId3"/>
            <a:stretch>
              <a:fillRect/>
            </a:stretch>
          </p:blipFill>
          <p:spPr>
            <a:xfrm>
              <a:off x="171453" y="1087812"/>
              <a:ext cx="8708231" cy="988502"/>
            </a:xfrm>
            <a:prstGeom prst="rect">
              <a:avLst/>
            </a:prstGeom>
          </p:spPr>
        </p:pic>
        <p:pic>
          <p:nvPicPr>
            <p:cNvPr id="5" name="Picture 4">
              <a:extLst>
                <a:ext uri="{FF2B5EF4-FFF2-40B4-BE49-F238E27FC236}">
                  <a16:creationId xmlns:a16="http://schemas.microsoft.com/office/drawing/2014/main" id="{FF1D4D96-91BD-4050-99C0-7725A65A70FC}"/>
                </a:ext>
              </a:extLst>
            </p:cNvPr>
            <p:cNvPicPr>
              <a:picLocks noChangeAspect="1"/>
            </p:cNvPicPr>
            <p:nvPr/>
          </p:nvPicPr>
          <p:blipFill>
            <a:blip r:embed="rId4"/>
            <a:stretch>
              <a:fillRect/>
            </a:stretch>
          </p:blipFill>
          <p:spPr>
            <a:xfrm>
              <a:off x="307185" y="1912864"/>
              <a:ext cx="7608094" cy="1344904"/>
            </a:xfrm>
            <a:prstGeom prst="rect">
              <a:avLst/>
            </a:prstGeom>
          </p:spPr>
        </p:pic>
        <p:pic>
          <p:nvPicPr>
            <p:cNvPr id="8" name="Picture 7">
              <a:extLst>
                <a:ext uri="{FF2B5EF4-FFF2-40B4-BE49-F238E27FC236}">
                  <a16:creationId xmlns:a16="http://schemas.microsoft.com/office/drawing/2014/main" id="{C60D405B-07A9-46DA-824B-08B8DE5A9649}"/>
                </a:ext>
              </a:extLst>
            </p:cNvPr>
            <p:cNvPicPr>
              <a:picLocks noChangeAspect="1"/>
            </p:cNvPicPr>
            <p:nvPr/>
          </p:nvPicPr>
          <p:blipFill>
            <a:blip r:embed="rId5"/>
            <a:stretch>
              <a:fillRect/>
            </a:stretch>
          </p:blipFill>
          <p:spPr>
            <a:xfrm>
              <a:off x="364337" y="3317930"/>
              <a:ext cx="7608094" cy="1264162"/>
            </a:xfrm>
            <a:prstGeom prst="rect">
              <a:avLst/>
            </a:prstGeom>
          </p:spPr>
        </p:pic>
      </p:grpSp>
      <p:sp>
        <p:nvSpPr>
          <p:cNvPr id="9" name="Content Placeholder 2">
            <a:extLst>
              <a:ext uri="{FF2B5EF4-FFF2-40B4-BE49-F238E27FC236}">
                <a16:creationId xmlns:a16="http://schemas.microsoft.com/office/drawing/2014/main" id="{00CC94BA-00CC-224F-ADE8-BC6436C9F946}"/>
              </a:ext>
            </a:extLst>
          </p:cNvPr>
          <p:cNvSpPr txBox="1">
            <a:spLocks/>
          </p:cNvSpPr>
          <p:nvPr/>
        </p:nvSpPr>
        <p:spPr>
          <a:xfrm>
            <a:off x="977228" y="237544"/>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rPr>
              <a:t>THE REALITY</a:t>
            </a:r>
          </a:p>
        </p:txBody>
      </p:sp>
    </p:spTree>
    <p:extLst>
      <p:ext uri="{BB962C8B-B14F-4D97-AF65-F5344CB8AC3E}">
        <p14:creationId xmlns:p14="http://schemas.microsoft.com/office/powerpoint/2010/main" val="3994808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9" name="Rectangle 8">
            <a:extLst>
              <a:ext uri="{FF2B5EF4-FFF2-40B4-BE49-F238E27FC236}">
                <a16:creationId xmlns:a16="http://schemas.microsoft.com/office/drawing/2014/main" id="{29D7FDB5-6213-496D-93A4-DDC0254F98FE}"/>
              </a:ext>
            </a:extLst>
          </p:cNvPr>
          <p:cNvSpPr/>
          <p:nvPr/>
        </p:nvSpPr>
        <p:spPr>
          <a:xfrm>
            <a:off x="8736539" y="1794947"/>
            <a:ext cx="3097651" cy="132343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Stream of Articles about Apple’s new video content</a:t>
            </a:r>
            <a:endPar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Verge Staff at The Verge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Last updated Aug 23, 2018</a:t>
            </a: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2F21474-86AD-4EF7-98B2-7439B7BC2F6E}"/>
              </a:ext>
            </a:extLst>
          </p:cNvPr>
          <p:cNvPicPr>
            <a:picLocks noChangeAspect="1"/>
          </p:cNvPicPr>
          <p:nvPr/>
        </p:nvPicPr>
        <p:blipFill>
          <a:blip r:embed="rId3"/>
          <a:stretch>
            <a:fillRect/>
          </a:stretch>
        </p:blipFill>
        <p:spPr>
          <a:xfrm>
            <a:off x="1278069" y="1610777"/>
            <a:ext cx="7186857" cy="4899080"/>
          </a:xfrm>
          <a:prstGeom prst="rect">
            <a:avLst/>
          </a:prstGeom>
        </p:spPr>
      </p:pic>
      <p:sp>
        <p:nvSpPr>
          <p:cNvPr id="10" name="Content Placeholder 2">
            <a:extLst>
              <a:ext uri="{FF2B5EF4-FFF2-40B4-BE49-F238E27FC236}">
                <a16:creationId xmlns:a16="http://schemas.microsoft.com/office/drawing/2014/main" id="{01FB3529-88CC-1E42-B103-3CCDA03BBE1B}"/>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FIERCE VIDEO PREDICTIONS: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p:txBody>
      </p:sp>
      <p:pic>
        <p:nvPicPr>
          <p:cNvPr id="11" name="Picture 10">
            <a:extLst>
              <a:ext uri="{FF2B5EF4-FFF2-40B4-BE49-F238E27FC236}">
                <a16:creationId xmlns:a16="http://schemas.microsoft.com/office/drawing/2014/main" id="{E53B379D-9D85-E640-AD3A-5D9C13441825}"/>
              </a:ext>
            </a:extLst>
          </p:cNvPr>
          <p:cNvPicPr>
            <a:picLocks noChangeAspect="1"/>
          </p:cNvPicPr>
          <p:nvPr/>
        </p:nvPicPr>
        <p:blipFill>
          <a:blip r:embed="rId4"/>
          <a:stretch>
            <a:fillRect/>
          </a:stretch>
        </p:blipFill>
        <p:spPr>
          <a:xfrm>
            <a:off x="9584537" y="5468983"/>
            <a:ext cx="2316860" cy="591199"/>
          </a:xfrm>
          <a:prstGeom prst="rect">
            <a:avLst/>
          </a:prstGeom>
        </p:spPr>
      </p:pic>
    </p:spTree>
    <p:extLst>
      <p:ext uri="{BB962C8B-B14F-4D97-AF65-F5344CB8AC3E}">
        <p14:creationId xmlns:p14="http://schemas.microsoft.com/office/powerpoint/2010/main" val="2588139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10" name="Rectangle 9">
            <a:extLst>
              <a:ext uri="{FF2B5EF4-FFF2-40B4-BE49-F238E27FC236}">
                <a16:creationId xmlns:a16="http://schemas.microsoft.com/office/drawing/2014/main" id="{07C384EC-5A92-4219-A7C7-6A682A496029}"/>
              </a:ext>
            </a:extLst>
          </p:cNvPr>
          <p:cNvSpPr/>
          <p:nvPr/>
        </p:nvSpPr>
        <p:spPr>
          <a:xfrm>
            <a:off x="1050779" y="5657701"/>
            <a:ext cx="6901984" cy="76963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Apple TV Plus: Everything to know about Apple's planned streaming service</a:t>
            </a:r>
            <a:endPar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Joan E. </a:t>
            </a:r>
            <a:r>
              <a:rPr kumimoji="0" lang="en-US" sz="1467"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Solsman</a:t>
            </a: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t>
            </a:r>
            <a:r>
              <a:rPr kumimoji="0" lang="en-US" sz="1467"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c|net</a:t>
            </a: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Aug 26, 2019</a:t>
            </a:r>
          </a:p>
        </p:txBody>
      </p:sp>
      <p:pic>
        <p:nvPicPr>
          <p:cNvPr id="6" name="Picture 5">
            <a:extLst>
              <a:ext uri="{FF2B5EF4-FFF2-40B4-BE49-F238E27FC236}">
                <a16:creationId xmlns:a16="http://schemas.microsoft.com/office/drawing/2014/main" id="{5B30FBC2-3584-47D4-81ED-3B852A74C44D}"/>
              </a:ext>
            </a:extLst>
          </p:cNvPr>
          <p:cNvPicPr>
            <a:picLocks noChangeAspect="1"/>
          </p:cNvPicPr>
          <p:nvPr/>
        </p:nvPicPr>
        <p:blipFill>
          <a:blip r:embed="rId3"/>
          <a:stretch>
            <a:fillRect/>
          </a:stretch>
        </p:blipFill>
        <p:spPr>
          <a:xfrm>
            <a:off x="1041401" y="1719337"/>
            <a:ext cx="9200271" cy="1856744"/>
          </a:xfrm>
          <a:prstGeom prst="rect">
            <a:avLst/>
          </a:prstGeom>
        </p:spPr>
      </p:pic>
      <p:pic>
        <p:nvPicPr>
          <p:cNvPr id="7" name="Picture 6">
            <a:extLst>
              <a:ext uri="{FF2B5EF4-FFF2-40B4-BE49-F238E27FC236}">
                <a16:creationId xmlns:a16="http://schemas.microsoft.com/office/drawing/2014/main" id="{08093B44-1C50-4679-908C-92073AD35032}"/>
              </a:ext>
            </a:extLst>
          </p:cNvPr>
          <p:cNvPicPr>
            <a:picLocks noChangeAspect="1"/>
          </p:cNvPicPr>
          <p:nvPr/>
        </p:nvPicPr>
        <p:blipFill>
          <a:blip r:embed="rId4"/>
          <a:stretch>
            <a:fillRect/>
          </a:stretch>
        </p:blipFill>
        <p:spPr>
          <a:xfrm>
            <a:off x="1050779" y="3746043"/>
            <a:ext cx="8671477" cy="1787251"/>
          </a:xfrm>
          <a:prstGeom prst="rect">
            <a:avLst/>
          </a:prstGeom>
        </p:spPr>
      </p:pic>
      <p:sp>
        <p:nvSpPr>
          <p:cNvPr id="8" name="Content Placeholder 2">
            <a:extLst>
              <a:ext uri="{FF2B5EF4-FFF2-40B4-BE49-F238E27FC236}">
                <a16:creationId xmlns:a16="http://schemas.microsoft.com/office/drawing/2014/main" id="{48FA7F9F-35AA-CA4E-9E0D-47F6E70FC5CA}"/>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rPr>
              <a:t>THE REALITY</a:t>
            </a:r>
          </a:p>
        </p:txBody>
      </p:sp>
    </p:spTree>
    <p:extLst>
      <p:ext uri="{BB962C8B-B14F-4D97-AF65-F5344CB8AC3E}">
        <p14:creationId xmlns:p14="http://schemas.microsoft.com/office/powerpoint/2010/main" val="2935676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9" name="Rectangle 8">
            <a:extLst>
              <a:ext uri="{FF2B5EF4-FFF2-40B4-BE49-F238E27FC236}">
                <a16:creationId xmlns:a16="http://schemas.microsoft.com/office/drawing/2014/main" id="{29D7FDB5-6213-496D-93A4-DDC0254F98FE}"/>
              </a:ext>
            </a:extLst>
          </p:cNvPr>
          <p:cNvSpPr/>
          <p:nvPr/>
        </p:nvSpPr>
        <p:spPr>
          <a:xfrm>
            <a:off x="1041399" y="5087472"/>
            <a:ext cx="5311863" cy="132343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vMVPDs</a:t>
            </a: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 Are Getting More Expensive; Here's Why Consumers Might Be OK With That</a:t>
            </a:r>
            <a:endPar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Alan </a:t>
            </a:r>
            <a:r>
              <a:rPr kumimoji="0" lang="en-US" sz="1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Wolk</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Forbes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June 30, 2018</a:t>
            </a:r>
          </a:p>
        </p:txBody>
      </p:sp>
      <p:pic>
        <p:nvPicPr>
          <p:cNvPr id="4" name="Picture 3">
            <a:extLst>
              <a:ext uri="{FF2B5EF4-FFF2-40B4-BE49-F238E27FC236}">
                <a16:creationId xmlns:a16="http://schemas.microsoft.com/office/drawing/2014/main" id="{C699D5F2-B394-4755-9535-3A7040C00527}"/>
              </a:ext>
            </a:extLst>
          </p:cNvPr>
          <p:cNvPicPr>
            <a:picLocks noChangeAspect="1"/>
          </p:cNvPicPr>
          <p:nvPr/>
        </p:nvPicPr>
        <p:blipFill>
          <a:blip r:embed="rId3"/>
          <a:stretch>
            <a:fillRect/>
          </a:stretch>
        </p:blipFill>
        <p:spPr>
          <a:xfrm>
            <a:off x="1041401" y="1719337"/>
            <a:ext cx="7810500" cy="2794000"/>
          </a:xfrm>
          <a:prstGeom prst="rect">
            <a:avLst/>
          </a:prstGeom>
        </p:spPr>
      </p:pic>
      <p:sp>
        <p:nvSpPr>
          <p:cNvPr id="10" name="Content Placeholder 2">
            <a:extLst>
              <a:ext uri="{FF2B5EF4-FFF2-40B4-BE49-F238E27FC236}">
                <a16:creationId xmlns:a16="http://schemas.microsoft.com/office/drawing/2014/main" id="{6DDD5DB5-8832-2641-AE6D-EBF4305364CE}"/>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FIERCE VIDEO PREDICTIONS: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p:txBody>
      </p:sp>
      <p:pic>
        <p:nvPicPr>
          <p:cNvPr id="11" name="Picture 10">
            <a:extLst>
              <a:ext uri="{FF2B5EF4-FFF2-40B4-BE49-F238E27FC236}">
                <a16:creationId xmlns:a16="http://schemas.microsoft.com/office/drawing/2014/main" id="{3B30E5B8-D59B-D44C-A33A-C68432887CD3}"/>
              </a:ext>
            </a:extLst>
          </p:cNvPr>
          <p:cNvPicPr>
            <a:picLocks noChangeAspect="1"/>
          </p:cNvPicPr>
          <p:nvPr/>
        </p:nvPicPr>
        <p:blipFill>
          <a:blip r:embed="rId4"/>
          <a:stretch>
            <a:fillRect/>
          </a:stretch>
        </p:blipFill>
        <p:spPr>
          <a:xfrm>
            <a:off x="9584537" y="5468983"/>
            <a:ext cx="2316860" cy="591199"/>
          </a:xfrm>
          <a:prstGeom prst="rect">
            <a:avLst/>
          </a:prstGeom>
        </p:spPr>
      </p:pic>
    </p:spTree>
    <p:extLst>
      <p:ext uri="{BB962C8B-B14F-4D97-AF65-F5344CB8AC3E}">
        <p14:creationId xmlns:p14="http://schemas.microsoft.com/office/powerpoint/2010/main" val="412832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10" name="Rectangle 9">
            <a:extLst>
              <a:ext uri="{FF2B5EF4-FFF2-40B4-BE49-F238E27FC236}">
                <a16:creationId xmlns:a16="http://schemas.microsoft.com/office/drawing/2014/main" id="{07C384EC-5A92-4219-A7C7-6A682A496029}"/>
              </a:ext>
            </a:extLst>
          </p:cNvPr>
          <p:cNvSpPr/>
          <p:nvPr/>
        </p:nvSpPr>
        <p:spPr>
          <a:xfrm>
            <a:off x="9006859" y="1970820"/>
            <a:ext cx="3139235" cy="122116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For AT&amp;T and DirecTV Now, the Jig Is Up; Will Other </a:t>
            </a:r>
            <a:r>
              <a:rPr kumimoji="0" lang="en-US" sz="1467"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vMVPDs</a:t>
            </a: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 Soon Cave, Too?</a:t>
            </a:r>
            <a:endPar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Daniel Frankel at </a:t>
            </a:r>
            <a:r>
              <a:rPr kumimoji="0" lang="en-US" sz="1467"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MultiChannel</a:t>
            </a:r>
            <a:r>
              <a:rPr kumimoji="0" lang="en-US" sz="1467"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News 	Mar 12, 2019</a:t>
            </a:r>
          </a:p>
        </p:txBody>
      </p:sp>
      <p:pic>
        <p:nvPicPr>
          <p:cNvPr id="4" name="Picture 3">
            <a:extLst>
              <a:ext uri="{FF2B5EF4-FFF2-40B4-BE49-F238E27FC236}">
                <a16:creationId xmlns:a16="http://schemas.microsoft.com/office/drawing/2014/main" id="{68E0036A-6CCA-4C8F-BDF0-D3AFD29AA9EE}"/>
              </a:ext>
            </a:extLst>
          </p:cNvPr>
          <p:cNvPicPr>
            <a:picLocks noChangeAspect="1"/>
          </p:cNvPicPr>
          <p:nvPr/>
        </p:nvPicPr>
        <p:blipFill>
          <a:blip r:embed="rId3"/>
          <a:stretch>
            <a:fillRect/>
          </a:stretch>
        </p:blipFill>
        <p:spPr>
          <a:xfrm>
            <a:off x="1041401" y="1831713"/>
            <a:ext cx="5738641" cy="2085601"/>
          </a:xfrm>
          <a:prstGeom prst="rect">
            <a:avLst/>
          </a:prstGeom>
        </p:spPr>
      </p:pic>
      <p:pic>
        <p:nvPicPr>
          <p:cNvPr id="5" name="Picture 4">
            <a:extLst>
              <a:ext uri="{FF2B5EF4-FFF2-40B4-BE49-F238E27FC236}">
                <a16:creationId xmlns:a16="http://schemas.microsoft.com/office/drawing/2014/main" id="{13E75949-E027-471A-A17B-FF9D354AE629}"/>
              </a:ext>
            </a:extLst>
          </p:cNvPr>
          <p:cNvPicPr>
            <a:picLocks noChangeAspect="1"/>
          </p:cNvPicPr>
          <p:nvPr/>
        </p:nvPicPr>
        <p:blipFill>
          <a:blip r:embed="rId4"/>
          <a:stretch>
            <a:fillRect/>
          </a:stretch>
        </p:blipFill>
        <p:spPr>
          <a:xfrm>
            <a:off x="1041401" y="4122599"/>
            <a:ext cx="8809567" cy="1474951"/>
          </a:xfrm>
          <a:prstGeom prst="rect">
            <a:avLst/>
          </a:prstGeom>
        </p:spPr>
      </p:pic>
      <p:sp>
        <p:nvSpPr>
          <p:cNvPr id="8" name="Content Placeholder 2">
            <a:extLst>
              <a:ext uri="{FF2B5EF4-FFF2-40B4-BE49-F238E27FC236}">
                <a16:creationId xmlns:a16="http://schemas.microsoft.com/office/drawing/2014/main" id="{351837B2-805E-664F-A967-0003BF572727}"/>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rPr>
              <a:t>THE REALITY</a:t>
            </a:r>
          </a:p>
        </p:txBody>
      </p:sp>
    </p:spTree>
    <p:extLst>
      <p:ext uri="{BB962C8B-B14F-4D97-AF65-F5344CB8AC3E}">
        <p14:creationId xmlns:p14="http://schemas.microsoft.com/office/powerpoint/2010/main" val="117050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1" y="1825627"/>
            <a:ext cx="7327084" cy="4041263"/>
          </a:xfrm>
        </p:spPr>
        <p:txBody>
          <a:bodyPr numCol="1">
            <a:normAutofit/>
          </a:bodyPr>
          <a:lstStyle/>
          <a:p>
            <a:r>
              <a:rPr lang="en-US" dirty="0">
                <a:solidFill>
                  <a:schemeClr val="tx1">
                    <a:lumMod val="65000"/>
                    <a:lumOff val="35000"/>
                  </a:schemeClr>
                </a:solidFill>
              </a:rPr>
              <a:t>Aureon has questions and ITCs have the answers</a:t>
            </a:r>
          </a:p>
          <a:p>
            <a:r>
              <a:rPr lang="en-US" dirty="0">
                <a:solidFill>
                  <a:schemeClr val="tx1">
                    <a:lumMod val="65000"/>
                    <a:lumOff val="35000"/>
                  </a:schemeClr>
                </a:solidFill>
              </a:rPr>
              <a:t>ITCs will receive a DET Programming Survey before the end of September</a:t>
            </a:r>
          </a:p>
          <a:p>
            <a:r>
              <a:rPr lang="en-US" dirty="0">
                <a:solidFill>
                  <a:schemeClr val="tx1">
                    <a:lumMod val="65000"/>
                    <a:lumOff val="35000"/>
                  </a:schemeClr>
                </a:solidFill>
              </a:rPr>
              <a:t>Your feedback is crucial to the future success of this product </a:t>
            </a: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7" name="Content Placeholder 6">
            <a:extLst>
              <a:ext uri="{FF2B5EF4-FFF2-40B4-BE49-F238E27FC236}">
                <a16:creationId xmlns:a16="http://schemas.microsoft.com/office/drawing/2014/main" id="{D096215B-E84E-E645-92CF-83FBC06FF1C6}"/>
              </a:ext>
            </a:extLst>
          </p:cNvPr>
          <p:cNvSpPr>
            <a:spLocks noGrp="1"/>
          </p:cNvSpPr>
          <p:nvPr>
            <p:ph sz="quarter" idx="11"/>
          </p:nvPr>
        </p:nvSpPr>
        <p:spPr/>
        <p:txBody>
          <a:bodyPr/>
          <a:lstStyle/>
          <a:p>
            <a:r>
              <a:rPr lang="en-US" dirty="0"/>
              <a:t>ITCs HAVE THE ANSWERS</a:t>
            </a:r>
          </a:p>
        </p:txBody>
      </p:sp>
      <p:grpSp>
        <p:nvGrpSpPr>
          <p:cNvPr id="4" name="Group 3">
            <a:extLst>
              <a:ext uri="{FF2B5EF4-FFF2-40B4-BE49-F238E27FC236}">
                <a16:creationId xmlns:a16="http://schemas.microsoft.com/office/drawing/2014/main" id="{29B62624-54EF-46BD-A57D-4D88C43DA7CA}"/>
              </a:ext>
            </a:extLst>
          </p:cNvPr>
          <p:cNvGrpSpPr/>
          <p:nvPr/>
        </p:nvGrpSpPr>
        <p:grpSpPr>
          <a:xfrm>
            <a:off x="10011567" y="4049768"/>
            <a:ext cx="1524684" cy="1602024"/>
            <a:chOff x="7517064" y="3611407"/>
            <a:chExt cx="1143513" cy="1201518"/>
          </a:xfrm>
        </p:grpSpPr>
        <p:pic>
          <p:nvPicPr>
            <p:cNvPr id="5" name="Picture 4">
              <a:extLst>
                <a:ext uri="{FF2B5EF4-FFF2-40B4-BE49-F238E27FC236}">
                  <a16:creationId xmlns:a16="http://schemas.microsoft.com/office/drawing/2014/main" id="{DC886F22-7E75-4C8B-88EF-7D1DCAA224C6}"/>
                </a:ext>
              </a:extLst>
            </p:cNvPr>
            <p:cNvPicPr>
              <a:picLocks noChangeAspect="1"/>
            </p:cNvPicPr>
            <p:nvPr/>
          </p:nvPicPr>
          <p:blipFill>
            <a:blip r:embed="rId2"/>
            <a:stretch>
              <a:fillRect/>
            </a:stretch>
          </p:blipFill>
          <p:spPr>
            <a:xfrm>
              <a:off x="7517064" y="3611407"/>
              <a:ext cx="1143513" cy="1201518"/>
            </a:xfrm>
            <a:prstGeom prst="rect">
              <a:avLst/>
            </a:prstGeom>
          </p:spPr>
        </p:pic>
        <p:sp>
          <p:nvSpPr>
            <p:cNvPr id="6" name="Rectangle 5">
              <a:extLst>
                <a:ext uri="{FF2B5EF4-FFF2-40B4-BE49-F238E27FC236}">
                  <a16:creationId xmlns:a16="http://schemas.microsoft.com/office/drawing/2014/main" id="{3DF9E204-5054-4E91-B6DC-D6C735D51DF0}"/>
                </a:ext>
              </a:extLst>
            </p:cNvPr>
            <p:cNvSpPr/>
            <p:nvPr/>
          </p:nvSpPr>
          <p:spPr>
            <a:xfrm>
              <a:off x="7695645" y="3897880"/>
              <a:ext cx="777700" cy="632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grpSp>
      <p:pic>
        <p:nvPicPr>
          <p:cNvPr id="1026" name="Picture 2" descr="Image result for feedback icon">
            <a:extLst>
              <a:ext uri="{FF2B5EF4-FFF2-40B4-BE49-F238E27FC236}">
                <a16:creationId xmlns:a16="http://schemas.microsoft.com/office/drawing/2014/main" id="{CDF4AFC4-BAA6-420B-9A0E-BB49245B7723}"/>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93000"/>
                    </a14:imgEffect>
                  </a14:imgLayer>
                </a14:imgProps>
              </a:ext>
              <a:ext uri="{28A0092B-C50C-407E-A947-70E740481C1C}">
                <a14:useLocalDpi xmlns:a14="http://schemas.microsoft.com/office/drawing/2010/main" val="0"/>
              </a:ext>
            </a:extLst>
          </a:blip>
          <a:srcRect/>
          <a:stretch>
            <a:fillRect/>
          </a:stretch>
        </p:blipFill>
        <p:spPr bwMode="auto">
          <a:xfrm>
            <a:off x="10263821" y="4339387"/>
            <a:ext cx="1022787" cy="102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0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9BCBA-F9A3-0C4C-88CF-F1575FC8276E}"/>
              </a:ext>
            </a:extLst>
          </p:cNvPr>
          <p:cNvSpPr>
            <a:spLocks noGrp="1"/>
          </p:cNvSpPr>
          <p:nvPr>
            <p:ph sz="quarter" idx="11"/>
          </p:nvPr>
        </p:nvSpPr>
        <p:spPr>
          <a:xfrm>
            <a:off x="1263651" y="4791018"/>
            <a:ext cx="9752012" cy="1797137"/>
          </a:xfrm>
        </p:spPr>
        <p:txBody>
          <a:bodyPr/>
          <a:lstStyle/>
          <a:p>
            <a:r>
              <a:rPr lang="en-US" sz="2933" b="1" dirty="0">
                <a:latin typeface="Open Sans Semibold" panose="020B0606030504020204" pitchFamily="34" charset="0"/>
                <a:ea typeface="Open Sans Semibold" panose="020B0606030504020204" pitchFamily="34" charset="0"/>
                <a:cs typeface="Open Sans Semibold" panose="020B0606030504020204" pitchFamily="34" charset="0"/>
              </a:rPr>
              <a:t>Chad Raymond</a:t>
            </a:r>
          </a:p>
          <a:p>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chad.raymond@aureon.com</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latin typeface="Open Sans Light" panose="020B0306030504020204" pitchFamily="34" charset="0"/>
                <a:ea typeface="Open Sans Light" panose="020B0306030504020204" pitchFamily="34" charset="0"/>
                <a:cs typeface="Open Sans Light" panose="020B0306030504020204" pitchFamily="34" charset="0"/>
              </a:rPr>
              <a:t>515-830-0367</a:t>
            </a:r>
          </a:p>
        </p:txBody>
      </p:sp>
      <p:sp>
        <p:nvSpPr>
          <p:cNvPr id="8" name="Content Placeholder 3">
            <a:extLst>
              <a:ext uri="{FF2B5EF4-FFF2-40B4-BE49-F238E27FC236}">
                <a16:creationId xmlns:a16="http://schemas.microsoft.com/office/drawing/2014/main" id="{4542ED5B-CA39-B94B-A283-ADDE1FEFDFC1}"/>
              </a:ext>
            </a:extLst>
          </p:cNvPr>
          <p:cNvSpPr txBox="1">
            <a:spLocks/>
          </p:cNvSpPr>
          <p:nvPr/>
        </p:nvSpPr>
        <p:spPr>
          <a:xfrm>
            <a:off x="1263651" y="2703498"/>
            <a:ext cx="13002683" cy="14942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500" kern="1200">
                <a:solidFill>
                  <a:schemeClr val="bg1"/>
                </a:solidFill>
                <a:latin typeface="Montserrat Semi Bold" panose="000007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Semi Bold" panose="000007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Semi Bold" panose="000007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0000"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QUESTIONS?</a:t>
            </a:r>
          </a:p>
        </p:txBody>
      </p:sp>
    </p:spTree>
    <p:extLst>
      <p:ext uri="{BB962C8B-B14F-4D97-AF65-F5344CB8AC3E}">
        <p14:creationId xmlns:p14="http://schemas.microsoft.com/office/powerpoint/2010/main" val="412621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1" y="1825628"/>
            <a:ext cx="10011863" cy="2890560"/>
          </a:xfrm>
        </p:spPr>
        <p:txBody>
          <a:bodyPr numCol="2">
            <a:noAutofit/>
          </a:bodyPr>
          <a:lstStyle/>
          <a:p>
            <a:r>
              <a:rPr lang="en-US" dirty="0">
                <a:solidFill>
                  <a:schemeClr val="tx1">
                    <a:lumMod val="65000"/>
                    <a:lumOff val="35000"/>
                  </a:schemeClr>
                </a:solidFill>
              </a:rPr>
              <a:t>Predictions Review </a:t>
            </a:r>
          </a:p>
          <a:p>
            <a:r>
              <a:rPr lang="en-US" dirty="0">
                <a:solidFill>
                  <a:schemeClr val="tx1">
                    <a:lumMod val="65000"/>
                    <a:lumOff val="35000"/>
                  </a:schemeClr>
                </a:solidFill>
              </a:rPr>
              <a:t>3</a:t>
            </a:r>
            <a:r>
              <a:rPr lang="en-US" baseline="30000" dirty="0">
                <a:solidFill>
                  <a:schemeClr val="tx1">
                    <a:lumMod val="65000"/>
                    <a:lumOff val="35000"/>
                  </a:schemeClr>
                </a:solidFill>
              </a:rPr>
              <a:t>rd</a:t>
            </a:r>
            <a:r>
              <a:rPr lang="en-US" dirty="0">
                <a:solidFill>
                  <a:schemeClr val="tx1">
                    <a:lumMod val="65000"/>
                    <a:lumOff val="35000"/>
                  </a:schemeClr>
                </a:solidFill>
              </a:rPr>
              <a:t> GigE</a:t>
            </a:r>
          </a:p>
          <a:p>
            <a:pPr lvl="1"/>
            <a:r>
              <a:rPr lang="en-US" dirty="0">
                <a:solidFill>
                  <a:schemeClr val="tx1">
                    <a:lumMod val="65000"/>
                    <a:lumOff val="35000"/>
                  </a:schemeClr>
                </a:solidFill>
              </a:rPr>
              <a:t>Programming Survey</a:t>
            </a:r>
          </a:p>
          <a:p>
            <a:pPr lvl="1"/>
            <a:r>
              <a:rPr lang="en-US" dirty="0">
                <a:solidFill>
                  <a:schemeClr val="tx1">
                    <a:lumMod val="65000"/>
                    <a:lumOff val="35000"/>
                  </a:schemeClr>
                </a:solidFill>
              </a:rPr>
              <a:t>New Channels, HD, 4K</a:t>
            </a:r>
          </a:p>
          <a:p>
            <a:pPr lvl="1"/>
            <a:r>
              <a:rPr lang="en-US" dirty="0">
                <a:solidFill>
                  <a:schemeClr val="tx1">
                    <a:lumMod val="65000"/>
                    <a:lumOff val="35000"/>
                  </a:schemeClr>
                </a:solidFill>
              </a:rPr>
              <a:t>New Ad Insertion Zone</a:t>
            </a:r>
          </a:p>
          <a:p>
            <a:pPr lvl="1"/>
            <a:r>
              <a:rPr lang="en-US" dirty="0">
                <a:solidFill>
                  <a:schemeClr val="tx1">
                    <a:lumMod val="65000"/>
                    <a:lumOff val="35000"/>
                  </a:schemeClr>
                </a:solidFill>
              </a:rPr>
              <a:t>Higher Bit Rate for some HD</a:t>
            </a:r>
          </a:p>
          <a:p>
            <a:pPr lvl="1"/>
            <a:endParaRPr lang="en-US" dirty="0">
              <a:solidFill>
                <a:schemeClr val="tx1">
                  <a:lumMod val="65000"/>
                  <a:lumOff val="35000"/>
                </a:schemeClr>
              </a:solidFill>
            </a:endParaRPr>
          </a:p>
          <a:p>
            <a:r>
              <a:rPr lang="en-US" dirty="0">
                <a:solidFill>
                  <a:schemeClr val="tx1">
                    <a:lumMod val="65000"/>
                    <a:lumOff val="35000"/>
                  </a:schemeClr>
                </a:solidFill>
              </a:rPr>
              <a:t>Programming</a:t>
            </a:r>
          </a:p>
          <a:p>
            <a:pPr lvl="1"/>
            <a:r>
              <a:rPr lang="en-US" dirty="0">
                <a:solidFill>
                  <a:schemeClr val="tx1">
                    <a:lumMod val="65000"/>
                    <a:lumOff val="35000"/>
                  </a:schemeClr>
                </a:solidFill>
              </a:rPr>
              <a:t>Iowa High School Sports Network</a:t>
            </a:r>
          </a:p>
          <a:p>
            <a:pPr lvl="1"/>
            <a:r>
              <a:rPr lang="en-US" dirty="0">
                <a:solidFill>
                  <a:schemeClr val="tx1">
                    <a:lumMod val="65000"/>
                    <a:lumOff val="35000"/>
                  </a:schemeClr>
                </a:solidFill>
              </a:rPr>
              <a:t>Marquee Sports Network</a:t>
            </a:r>
          </a:p>
          <a:p>
            <a:pPr lvl="1"/>
            <a:r>
              <a:rPr lang="en-US" dirty="0">
                <a:solidFill>
                  <a:schemeClr val="tx1">
                    <a:lumMod val="65000"/>
                    <a:lumOff val="35000"/>
                  </a:schemeClr>
                </a:solidFill>
              </a:rPr>
              <a:t>OTA Direct Feeds</a:t>
            </a:r>
          </a:p>
          <a:p>
            <a:r>
              <a:rPr lang="en-US" dirty="0">
                <a:solidFill>
                  <a:schemeClr val="tx1">
                    <a:lumMod val="65000"/>
                    <a:lumOff val="35000"/>
                  </a:schemeClr>
                </a:solidFill>
              </a:rPr>
              <a:t>IPTV Converted</a:t>
            </a:r>
          </a:p>
          <a:p>
            <a:r>
              <a:rPr lang="en-US" dirty="0">
                <a:solidFill>
                  <a:schemeClr val="tx1">
                    <a:lumMod val="65000"/>
                    <a:lumOff val="35000"/>
                  </a:schemeClr>
                </a:solidFill>
              </a:rPr>
              <a:t>Streaming Services</a:t>
            </a:r>
          </a:p>
        </p:txBody>
      </p:sp>
      <p:sp>
        <p:nvSpPr>
          <p:cNvPr id="4" name="Content Placeholder 3">
            <a:extLst>
              <a:ext uri="{FF2B5EF4-FFF2-40B4-BE49-F238E27FC236}">
                <a16:creationId xmlns:a16="http://schemas.microsoft.com/office/drawing/2014/main" id="{BB0A903B-ECB1-5B41-8510-F35293E997BB}"/>
              </a:ext>
            </a:extLst>
          </p:cNvPr>
          <p:cNvSpPr>
            <a:spLocks noGrp="1"/>
          </p:cNvSpPr>
          <p:nvPr>
            <p:ph sz="quarter" idx="11"/>
          </p:nvPr>
        </p:nvSpPr>
        <p:spPr/>
        <p:txBody>
          <a:bodyPr/>
          <a:lstStyle/>
          <a:p>
            <a:r>
              <a:rPr lang="en-US" dirty="0"/>
              <a:t>AGENDA</a:t>
            </a:r>
          </a:p>
        </p:txBody>
      </p:sp>
      <p:pic>
        <p:nvPicPr>
          <p:cNvPr id="5" name="Picture 4">
            <a:extLst>
              <a:ext uri="{FF2B5EF4-FFF2-40B4-BE49-F238E27FC236}">
                <a16:creationId xmlns:a16="http://schemas.microsoft.com/office/drawing/2014/main" id="{87222060-8A8B-4188-9E43-9713F794DB6B}"/>
              </a:ext>
            </a:extLst>
          </p:cNvPr>
          <p:cNvPicPr>
            <a:picLocks noChangeAspect="1"/>
          </p:cNvPicPr>
          <p:nvPr/>
        </p:nvPicPr>
        <p:blipFill>
          <a:blip r:embed="rId2"/>
          <a:stretch>
            <a:fillRect/>
          </a:stretch>
        </p:blipFill>
        <p:spPr>
          <a:xfrm>
            <a:off x="10269641" y="4364715"/>
            <a:ext cx="1355011" cy="1423744"/>
          </a:xfrm>
          <a:prstGeom prst="rect">
            <a:avLst/>
          </a:prstGeom>
        </p:spPr>
      </p:pic>
    </p:spTree>
    <p:extLst>
      <p:ext uri="{BB962C8B-B14F-4D97-AF65-F5344CB8AC3E}">
        <p14:creationId xmlns:p14="http://schemas.microsoft.com/office/powerpoint/2010/main" val="391272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sp>
        <p:nvSpPr>
          <p:cNvPr id="3" name="Title 2"/>
          <p:cNvSpPr>
            <a:spLocks noGrp="1"/>
          </p:cNvSpPr>
          <p:nvPr>
            <p:ph type="title" idx="4294967295"/>
          </p:nvPr>
        </p:nvSpPr>
        <p:spPr>
          <a:xfrm>
            <a:off x="0" y="687918"/>
            <a:ext cx="8881533" cy="641349"/>
          </a:xfrm>
        </p:spPr>
        <p:txBody>
          <a:bodyPr>
            <a:normAutofit fontScale="90000"/>
          </a:bodyPr>
          <a:lstStyle/>
          <a:p>
            <a:br>
              <a:rPr lang="en-US" dirty="0"/>
            </a:br>
            <a:endParaRPr lang="en-US" dirty="0"/>
          </a:p>
        </p:txBody>
      </p:sp>
      <p:pic>
        <p:nvPicPr>
          <p:cNvPr id="7" name="Picture 6">
            <a:extLst>
              <a:ext uri="{FF2B5EF4-FFF2-40B4-BE49-F238E27FC236}">
                <a16:creationId xmlns:a16="http://schemas.microsoft.com/office/drawing/2014/main" id="{B7FD510B-33F0-44FB-AAE4-A34AB6063BEA}"/>
              </a:ext>
            </a:extLst>
          </p:cNvPr>
          <p:cNvPicPr>
            <a:picLocks noChangeAspect="1"/>
          </p:cNvPicPr>
          <p:nvPr/>
        </p:nvPicPr>
        <p:blipFill>
          <a:blip r:embed="rId2"/>
          <a:stretch>
            <a:fillRect/>
          </a:stretch>
        </p:blipFill>
        <p:spPr>
          <a:xfrm>
            <a:off x="9584537" y="5468983"/>
            <a:ext cx="2316860" cy="591199"/>
          </a:xfrm>
          <a:prstGeom prst="rect">
            <a:avLst/>
          </a:prstGeom>
        </p:spPr>
      </p:pic>
      <p:pic>
        <p:nvPicPr>
          <p:cNvPr id="8" name="Picture 7">
            <a:extLst>
              <a:ext uri="{FF2B5EF4-FFF2-40B4-BE49-F238E27FC236}">
                <a16:creationId xmlns:a16="http://schemas.microsoft.com/office/drawing/2014/main" id="{A0970103-5AEB-4FA9-A5A7-361C1613AD13}"/>
              </a:ext>
            </a:extLst>
          </p:cNvPr>
          <p:cNvPicPr>
            <a:picLocks noChangeAspect="1"/>
          </p:cNvPicPr>
          <p:nvPr/>
        </p:nvPicPr>
        <p:blipFill>
          <a:blip r:embed="rId3"/>
          <a:stretch>
            <a:fillRect/>
          </a:stretch>
        </p:blipFill>
        <p:spPr>
          <a:xfrm>
            <a:off x="1041400" y="1591747"/>
            <a:ext cx="3625107" cy="4440756"/>
          </a:xfrm>
          <a:prstGeom prst="rect">
            <a:avLst/>
          </a:prstGeom>
        </p:spPr>
      </p:pic>
      <p:pic>
        <p:nvPicPr>
          <p:cNvPr id="9" name="Picture 8">
            <a:extLst>
              <a:ext uri="{FF2B5EF4-FFF2-40B4-BE49-F238E27FC236}">
                <a16:creationId xmlns:a16="http://schemas.microsoft.com/office/drawing/2014/main" id="{4540FEAE-F3EC-45BA-8828-87AAAA1B50F9}"/>
              </a:ext>
            </a:extLst>
          </p:cNvPr>
          <p:cNvPicPr>
            <a:picLocks noChangeAspect="1"/>
          </p:cNvPicPr>
          <p:nvPr/>
        </p:nvPicPr>
        <p:blipFill>
          <a:blip r:embed="rId4"/>
          <a:stretch>
            <a:fillRect/>
          </a:stretch>
        </p:blipFill>
        <p:spPr>
          <a:xfrm>
            <a:off x="4952235" y="2735922"/>
            <a:ext cx="3715735" cy="3296581"/>
          </a:xfrm>
          <a:prstGeom prst="rect">
            <a:avLst/>
          </a:prstGeom>
        </p:spPr>
      </p:pic>
      <p:sp>
        <p:nvSpPr>
          <p:cNvPr id="10" name="Rectangle 9">
            <a:extLst>
              <a:ext uri="{FF2B5EF4-FFF2-40B4-BE49-F238E27FC236}">
                <a16:creationId xmlns:a16="http://schemas.microsoft.com/office/drawing/2014/main" id="{07C384EC-5A92-4219-A7C7-6A682A496029}"/>
              </a:ext>
            </a:extLst>
          </p:cNvPr>
          <p:cNvSpPr/>
          <p:nvPr/>
        </p:nvSpPr>
        <p:spPr>
          <a:xfrm>
            <a:off x="8953699" y="1591747"/>
            <a:ext cx="3097651" cy="107721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This Trend Should Terrify</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Big </a:t>
            </a:r>
            <a:r>
              <a:rPr kumimoji="0" lang="en-US" sz="1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Pay-TV</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 Companies</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Adam Levy at The Motley Fool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Aug 26, 2018</a:t>
            </a:r>
          </a:p>
        </p:txBody>
      </p:sp>
      <p:sp>
        <p:nvSpPr>
          <p:cNvPr id="15" name="Content Placeholder 2">
            <a:extLst>
              <a:ext uri="{FF2B5EF4-FFF2-40B4-BE49-F238E27FC236}">
                <a16:creationId xmlns:a16="http://schemas.microsoft.com/office/drawing/2014/main" id="{F32D8FE0-3A71-2143-915E-D8AE9A3DA0B7}"/>
              </a:ext>
            </a:extLst>
          </p:cNvPr>
          <p:cNvSpPr txBox="1">
            <a:spLocks/>
          </p:cNvSpPr>
          <p:nvPr/>
        </p:nvSpPr>
        <p:spPr>
          <a:xfrm>
            <a:off x="1041400" y="25622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FIERCE VIDEO PREDICTIONS: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endPar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endParaRPr>
          </a:p>
        </p:txBody>
      </p:sp>
    </p:spTree>
    <p:extLst>
      <p:ext uri="{BB962C8B-B14F-4D97-AF65-F5344CB8AC3E}">
        <p14:creationId xmlns:p14="http://schemas.microsoft.com/office/powerpoint/2010/main" val="18541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numCol="1">
            <a:normAutofit/>
          </a:bodyPr>
          <a:lstStyle/>
          <a:p>
            <a:endParaRPr lang="en-US" dirty="0"/>
          </a:p>
          <a:p>
            <a:endParaRPr lang="en-US" dirty="0"/>
          </a:p>
        </p:txBody>
      </p:sp>
      <p:pic>
        <p:nvPicPr>
          <p:cNvPr id="4" name="Picture 3">
            <a:extLst>
              <a:ext uri="{FF2B5EF4-FFF2-40B4-BE49-F238E27FC236}">
                <a16:creationId xmlns:a16="http://schemas.microsoft.com/office/drawing/2014/main" id="{2E1908AF-1CE0-46D6-9827-169A03BF8FB5}"/>
              </a:ext>
            </a:extLst>
          </p:cNvPr>
          <p:cNvPicPr>
            <a:picLocks noChangeAspect="1"/>
          </p:cNvPicPr>
          <p:nvPr/>
        </p:nvPicPr>
        <p:blipFill>
          <a:blip r:embed="rId2"/>
          <a:stretch>
            <a:fillRect/>
          </a:stretch>
        </p:blipFill>
        <p:spPr>
          <a:xfrm>
            <a:off x="1041400" y="1671205"/>
            <a:ext cx="7840157" cy="2982420"/>
          </a:xfrm>
          <a:prstGeom prst="rect">
            <a:avLst/>
          </a:prstGeom>
        </p:spPr>
      </p:pic>
      <p:pic>
        <p:nvPicPr>
          <p:cNvPr id="5" name="Picture 4">
            <a:extLst>
              <a:ext uri="{FF2B5EF4-FFF2-40B4-BE49-F238E27FC236}">
                <a16:creationId xmlns:a16="http://schemas.microsoft.com/office/drawing/2014/main" id="{AF803D78-C45A-4B8D-87E0-EF930F4EA117}"/>
              </a:ext>
            </a:extLst>
          </p:cNvPr>
          <p:cNvPicPr>
            <a:picLocks noChangeAspect="1"/>
          </p:cNvPicPr>
          <p:nvPr/>
        </p:nvPicPr>
        <p:blipFill>
          <a:blip r:embed="rId3"/>
          <a:stretch>
            <a:fillRect/>
          </a:stretch>
        </p:blipFill>
        <p:spPr>
          <a:xfrm>
            <a:off x="1048437" y="4975485"/>
            <a:ext cx="7454900" cy="914400"/>
          </a:xfrm>
          <a:prstGeom prst="rect">
            <a:avLst/>
          </a:prstGeom>
        </p:spPr>
      </p:pic>
      <p:sp>
        <p:nvSpPr>
          <p:cNvPr id="8" name="Content Placeholder 2">
            <a:extLst>
              <a:ext uri="{FF2B5EF4-FFF2-40B4-BE49-F238E27FC236}">
                <a16:creationId xmlns:a16="http://schemas.microsoft.com/office/drawing/2014/main" id="{5F166800-89D5-ED48-885F-F04E9C0BA2CF}"/>
              </a:ext>
            </a:extLst>
          </p:cNvPr>
          <p:cNvSpPr txBox="1">
            <a:spLocks/>
          </p:cNvSpPr>
          <p:nvPr/>
        </p:nvSpPr>
        <p:spPr>
          <a:xfrm>
            <a:off x="1041400" y="204516"/>
            <a:ext cx="9640581" cy="71188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ontserrat Semi Bold" panose="000007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Semi Bold" panose="000007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Semi Bold" panose="000007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Semi Bold" panose="000007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prstClr val="white"/>
                </a:solidFill>
                <a:effectLst/>
                <a:uLnTx/>
                <a:uFillTx/>
                <a:latin typeface="Montserrat Semi Bold" panose="00000700000000000000" pitchFamily="50" charset="0"/>
                <a:ea typeface="+mn-ea"/>
                <a:cs typeface="+mn-cs"/>
              </a:rPr>
              <a:t>PREDICTION FROM 2018: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933" b="0" i="0" u="none" strike="noStrike" kern="1200" cap="none" spc="0" normalizeH="0" baseline="0" noProof="0" dirty="0">
                <a:ln>
                  <a:noFill/>
                </a:ln>
                <a:solidFill>
                  <a:srgbClr val="ED8C23"/>
                </a:solidFill>
                <a:effectLst/>
                <a:uLnTx/>
                <a:uFillTx/>
                <a:latin typeface="Montserrat Semi Bold" panose="00000700000000000000" pitchFamily="50" charset="0"/>
                <a:ea typeface="+mn-ea"/>
                <a:cs typeface="+mn-cs"/>
              </a:rPr>
              <a:t>THE REALITY </a:t>
            </a:r>
          </a:p>
        </p:txBody>
      </p:sp>
      <p:sp>
        <p:nvSpPr>
          <p:cNvPr id="10" name="Rectangle 9">
            <a:extLst>
              <a:ext uri="{FF2B5EF4-FFF2-40B4-BE49-F238E27FC236}">
                <a16:creationId xmlns:a16="http://schemas.microsoft.com/office/drawing/2014/main" id="{07C384EC-5A92-4219-A7C7-6A682A496029}"/>
              </a:ext>
            </a:extLst>
          </p:cNvPr>
          <p:cNvSpPr/>
          <p:nvPr/>
        </p:nvSpPr>
        <p:spPr>
          <a:xfrm>
            <a:off x="8467725" y="1591747"/>
            <a:ext cx="3583624" cy="132343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LRG: US pay TV subscribers lost 2.9m subscribers in 2018</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Andrew McDonald at DigitalTV.com</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March 7, 2019</a:t>
            </a:r>
          </a:p>
        </p:txBody>
      </p:sp>
    </p:spTree>
    <p:extLst>
      <p:ext uri="{BB962C8B-B14F-4D97-AF65-F5344CB8AC3E}">
        <p14:creationId xmlns:p14="http://schemas.microsoft.com/office/powerpoint/2010/main" val="142862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1" y="1484653"/>
            <a:ext cx="10387361" cy="4002745"/>
          </a:xfrm>
        </p:spPr>
        <p:txBody>
          <a:bodyPr numCol="1">
            <a:normAutofit/>
          </a:bodyPr>
          <a:lstStyle/>
          <a:p>
            <a:r>
              <a:rPr lang="en-US" dirty="0">
                <a:solidFill>
                  <a:schemeClr val="tx1">
                    <a:lumMod val="65000"/>
                    <a:lumOff val="35000"/>
                  </a:schemeClr>
                </a:solidFill>
              </a:rPr>
              <a:t>Programming Survey</a:t>
            </a:r>
          </a:p>
          <a:p>
            <a:pPr lvl="1"/>
            <a:r>
              <a:rPr lang="en-US" dirty="0">
                <a:solidFill>
                  <a:schemeClr val="tx1">
                    <a:lumMod val="65000"/>
                    <a:lumOff val="35000"/>
                  </a:schemeClr>
                </a:solidFill>
              </a:rPr>
              <a:t>A new Programming Survey will be sent out before the end of September</a:t>
            </a:r>
          </a:p>
          <a:p>
            <a:pPr lvl="2"/>
            <a:r>
              <a:rPr lang="en-US" sz="2400" dirty="0">
                <a:solidFill>
                  <a:schemeClr val="tx1">
                    <a:lumMod val="65000"/>
                    <a:lumOff val="35000"/>
                  </a:schemeClr>
                </a:solidFill>
              </a:rPr>
              <a:t>Focus of survey will be on new content</a:t>
            </a:r>
          </a:p>
          <a:p>
            <a:pPr marL="457189" lvl="1" indent="0">
              <a:buNone/>
            </a:pPr>
            <a:endParaRPr lang="en-US" dirty="0">
              <a:solidFill>
                <a:schemeClr val="tx1">
                  <a:lumMod val="65000"/>
                  <a:lumOff val="35000"/>
                </a:schemeClr>
              </a:solidFill>
            </a:endParaRPr>
          </a:p>
          <a:p>
            <a:pPr lvl="1"/>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4" name="Content Placeholder 3">
            <a:extLst>
              <a:ext uri="{FF2B5EF4-FFF2-40B4-BE49-F238E27FC236}">
                <a16:creationId xmlns:a16="http://schemas.microsoft.com/office/drawing/2014/main" id="{7C9E4913-BFD1-184C-A13F-B8E391272413}"/>
              </a:ext>
            </a:extLst>
          </p:cNvPr>
          <p:cNvSpPr>
            <a:spLocks noGrp="1"/>
          </p:cNvSpPr>
          <p:nvPr>
            <p:ph sz="quarter" idx="11"/>
          </p:nvPr>
        </p:nvSpPr>
        <p:spPr>
          <a:xfrm>
            <a:off x="838201" y="954358"/>
            <a:ext cx="9752012" cy="711889"/>
          </a:xfrm>
        </p:spPr>
        <p:txBody>
          <a:bodyPr/>
          <a:lstStyle/>
          <a:p>
            <a:r>
              <a:rPr lang="en-US" dirty="0"/>
              <a:t>3</a:t>
            </a:r>
            <a:r>
              <a:rPr lang="en-US" baseline="30000" dirty="0"/>
              <a:t>rd</a:t>
            </a:r>
            <a:r>
              <a:rPr lang="en-US" dirty="0"/>
              <a:t> GigE</a:t>
            </a:r>
          </a:p>
        </p:txBody>
      </p:sp>
      <p:pic>
        <p:nvPicPr>
          <p:cNvPr id="1026" name="Picture 2" descr="Image result for up tv">
            <a:extLst>
              <a:ext uri="{FF2B5EF4-FFF2-40B4-BE49-F238E27FC236}">
                <a16:creationId xmlns:a16="http://schemas.microsoft.com/office/drawing/2014/main" id="{301B4750-C58F-4FD0-BB36-360F0B1F7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275" y="3910745"/>
            <a:ext cx="19050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C8E3FDF-C8F7-4CBD-9DBE-9EB0900AAC16}"/>
              </a:ext>
            </a:extLst>
          </p:cNvPr>
          <p:cNvPicPr>
            <a:picLocks noChangeAspect="1" noChangeArrowheads="1"/>
          </p:cNvPicPr>
          <p:nvPr/>
        </p:nvPicPr>
        <p:blipFill>
          <a:blip r:embed="rId3"/>
          <a:srcRect/>
          <a:stretch/>
        </p:blipFill>
        <p:spPr bwMode="auto">
          <a:xfrm>
            <a:off x="8549131" y="3943992"/>
            <a:ext cx="2297751" cy="694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v tv">
            <a:extLst>
              <a:ext uri="{FF2B5EF4-FFF2-40B4-BE49-F238E27FC236}">
                <a16:creationId xmlns:a16="http://schemas.microsoft.com/office/drawing/2014/main" id="{252CBCB0-592C-4D44-BB74-067C71726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157" y="5019259"/>
            <a:ext cx="19177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bc world news">
            <a:extLst>
              <a:ext uri="{FF2B5EF4-FFF2-40B4-BE49-F238E27FC236}">
                <a16:creationId xmlns:a16="http://schemas.microsoft.com/office/drawing/2014/main" id="{3133DA9D-18C0-446A-B3FA-0B0050B36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897" y="3826079"/>
            <a:ext cx="1789772" cy="17897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hl network">
            <a:extLst>
              <a:ext uri="{FF2B5EF4-FFF2-40B4-BE49-F238E27FC236}">
                <a16:creationId xmlns:a16="http://schemas.microsoft.com/office/drawing/2014/main" id="{BF336340-13DA-4E6F-BD8C-CDD5BC318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2290" y="4028659"/>
            <a:ext cx="1917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1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XM Logo.svg">
            <a:extLst>
              <a:ext uri="{FF2B5EF4-FFF2-40B4-BE49-F238E27FC236}">
                <a16:creationId xmlns:a16="http://schemas.microsoft.com/office/drawing/2014/main" id="{2D2A1ACE-9002-43BE-A57E-BA7FB91E0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815" y="3080457"/>
            <a:ext cx="25400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Y Network logo">
            <a:extLst>
              <a:ext uri="{FF2B5EF4-FFF2-40B4-BE49-F238E27FC236}">
                <a16:creationId xmlns:a16="http://schemas.microsoft.com/office/drawing/2014/main" id="{0B203425-CA0E-4A0F-9E64-E9D5B25FE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057" y="2837776"/>
            <a:ext cx="2540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oking Channel.png">
            <a:extLst>
              <a:ext uri="{FF2B5EF4-FFF2-40B4-BE49-F238E27FC236}">
                <a16:creationId xmlns:a16="http://schemas.microsoft.com/office/drawing/2014/main" id="{8BE08D7C-4AA5-4153-967F-B2656149F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083" y="5049497"/>
            <a:ext cx="2730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fficial logo for INSP.jpeg">
            <a:extLst>
              <a:ext uri="{FF2B5EF4-FFF2-40B4-BE49-F238E27FC236}">
                <a16:creationId xmlns:a16="http://schemas.microsoft.com/office/drawing/2014/main" id="{1DCC532B-7939-4CD7-A251-A8F4AF6A6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177" y="4554195"/>
            <a:ext cx="27940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MT Music Channel Logo.png">
            <a:extLst>
              <a:ext uri="{FF2B5EF4-FFF2-40B4-BE49-F238E27FC236}">
                <a16:creationId xmlns:a16="http://schemas.microsoft.com/office/drawing/2014/main" id="{1FA5982C-1A29-4584-AA96-97855CEFCF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9178" y="3323051"/>
            <a:ext cx="3214517" cy="546468"/>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a:extLst>
              <a:ext uri="{FF2B5EF4-FFF2-40B4-BE49-F238E27FC236}">
                <a16:creationId xmlns:a16="http://schemas.microsoft.com/office/drawing/2014/main" id="{AC63AEA7-E20D-944B-BADA-EAF32E048591}"/>
              </a:ext>
            </a:extLst>
          </p:cNvPr>
          <p:cNvSpPr>
            <a:spLocks noGrp="1"/>
          </p:cNvSpPr>
          <p:nvPr>
            <p:ph sz="half" idx="1"/>
          </p:nvPr>
        </p:nvSpPr>
        <p:spPr>
          <a:xfrm>
            <a:off x="838201" y="1484654"/>
            <a:ext cx="10387361" cy="1308101"/>
          </a:xfrm>
        </p:spPr>
        <p:txBody>
          <a:bodyPr numCol="1">
            <a:normAutofit/>
          </a:bodyPr>
          <a:lstStyle/>
          <a:p>
            <a:r>
              <a:rPr lang="en-US" dirty="0">
                <a:solidFill>
                  <a:schemeClr val="tx1">
                    <a:lumMod val="65000"/>
                    <a:lumOff val="35000"/>
                  </a:schemeClr>
                </a:solidFill>
              </a:rPr>
              <a:t>Round out our HD selection</a:t>
            </a:r>
          </a:p>
          <a:p>
            <a:pPr lvl="1"/>
            <a:r>
              <a:rPr lang="en-US" dirty="0">
                <a:solidFill>
                  <a:schemeClr val="tx1">
                    <a:lumMod val="65000"/>
                    <a:lumOff val="35000"/>
                  </a:schemeClr>
                </a:solidFill>
              </a:rPr>
              <a:t>Likely to add around 40 HD versions of channels that are already available in SD including the Premium movie suites</a:t>
            </a:r>
          </a:p>
          <a:p>
            <a:endParaRPr lang="en-US" dirty="0">
              <a:solidFill>
                <a:schemeClr val="tx1">
                  <a:lumMod val="65000"/>
                  <a:lumOff val="35000"/>
                </a:schemeClr>
              </a:solidFill>
            </a:endParaRPr>
          </a:p>
        </p:txBody>
      </p:sp>
      <p:sp>
        <p:nvSpPr>
          <p:cNvPr id="17" name="Content Placeholder 3">
            <a:extLst>
              <a:ext uri="{FF2B5EF4-FFF2-40B4-BE49-F238E27FC236}">
                <a16:creationId xmlns:a16="http://schemas.microsoft.com/office/drawing/2014/main" id="{7068859F-AC31-AF4C-9083-5EECF7355A11}"/>
              </a:ext>
            </a:extLst>
          </p:cNvPr>
          <p:cNvSpPr>
            <a:spLocks noGrp="1"/>
          </p:cNvSpPr>
          <p:nvPr>
            <p:ph sz="quarter" idx="11"/>
          </p:nvPr>
        </p:nvSpPr>
        <p:spPr>
          <a:xfrm>
            <a:off x="838201" y="954358"/>
            <a:ext cx="9752012" cy="711889"/>
          </a:xfrm>
        </p:spPr>
        <p:txBody>
          <a:bodyPr/>
          <a:lstStyle/>
          <a:p>
            <a:r>
              <a:rPr lang="en-US" dirty="0"/>
              <a:t>3</a:t>
            </a:r>
            <a:r>
              <a:rPr lang="en-US" baseline="30000" dirty="0"/>
              <a:t>rd</a:t>
            </a:r>
            <a:r>
              <a:rPr lang="en-US" dirty="0"/>
              <a:t> GigE</a:t>
            </a:r>
          </a:p>
        </p:txBody>
      </p:sp>
    </p:spTree>
    <p:extLst>
      <p:ext uri="{BB962C8B-B14F-4D97-AF65-F5344CB8AC3E}">
        <p14:creationId xmlns:p14="http://schemas.microsoft.com/office/powerpoint/2010/main" val="344334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numCol="1">
            <a:normAutofit/>
          </a:bodyPr>
          <a:lstStyle/>
          <a:p>
            <a:r>
              <a:rPr lang="en-US" dirty="0">
                <a:solidFill>
                  <a:schemeClr val="tx1">
                    <a:lumMod val="65000"/>
                    <a:lumOff val="35000"/>
                  </a:schemeClr>
                </a:solidFill>
              </a:rPr>
              <a:t>New Ad Insertion Zone</a:t>
            </a:r>
          </a:p>
          <a:p>
            <a:pPr lvl="1"/>
            <a:r>
              <a:rPr lang="en-US" dirty="0">
                <a:solidFill>
                  <a:schemeClr val="tx1">
                    <a:lumMod val="65000"/>
                    <a:lumOff val="35000"/>
                  </a:schemeClr>
                </a:solidFill>
              </a:rPr>
              <a:t>Instead of providing the same ads across all of Iowa, ICAN will craft two zones for Aureon, which should make much of the advertising more relevant to your subscriber’s location.</a:t>
            </a:r>
          </a:p>
          <a:p>
            <a:pPr marL="457189" lvl="1" indent="0">
              <a:buNone/>
            </a:pPr>
            <a:endParaRPr lang="en-US" dirty="0">
              <a:solidFill>
                <a:schemeClr val="tx1">
                  <a:lumMod val="65000"/>
                  <a:lumOff val="35000"/>
                </a:schemeClr>
              </a:solidFill>
            </a:endParaRPr>
          </a:p>
          <a:p>
            <a:r>
              <a:rPr lang="en-US" dirty="0">
                <a:solidFill>
                  <a:schemeClr val="tx1">
                    <a:lumMod val="65000"/>
                    <a:lumOff val="35000"/>
                  </a:schemeClr>
                </a:solidFill>
              </a:rPr>
              <a:t>Increased Bit Rate HD</a:t>
            </a:r>
          </a:p>
          <a:p>
            <a:pPr lvl="1"/>
            <a:r>
              <a:rPr lang="en-US" dirty="0">
                <a:solidFill>
                  <a:schemeClr val="tx1">
                    <a:lumMod val="65000"/>
                    <a:lumOff val="35000"/>
                  </a:schemeClr>
                </a:solidFill>
              </a:rPr>
              <a:t>Some HD channels with faster action, primarily sports, will be adjusted to a higher bit rate. Final determination of the bit rate has not been made and may possibly be done in steps.</a:t>
            </a:r>
          </a:p>
          <a:p>
            <a:pPr marL="457189" lvl="1" indent="0">
              <a:buNone/>
            </a:pPr>
            <a:endParaRPr lang="en-US" dirty="0">
              <a:solidFill>
                <a:schemeClr val="tx1">
                  <a:lumMod val="65000"/>
                  <a:lumOff val="35000"/>
                </a:schemeClr>
              </a:solidFill>
            </a:endParaRPr>
          </a:p>
          <a:p>
            <a:pPr lvl="1"/>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4" name="Content Placeholder 3">
            <a:extLst>
              <a:ext uri="{FF2B5EF4-FFF2-40B4-BE49-F238E27FC236}">
                <a16:creationId xmlns:a16="http://schemas.microsoft.com/office/drawing/2014/main" id="{077A6364-BC6E-884B-9D01-10A28703490B}"/>
              </a:ext>
            </a:extLst>
          </p:cNvPr>
          <p:cNvSpPr>
            <a:spLocks noGrp="1"/>
          </p:cNvSpPr>
          <p:nvPr>
            <p:ph sz="quarter" idx="11"/>
          </p:nvPr>
        </p:nvSpPr>
        <p:spPr/>
        <p:txBody>
          <a:bodyPr/>
          <a:lstStyle/>
          <a:p>
            <a:r>
              <a:rPr lang="en-US" dirty="0"/>
              <a:t>3rd GigE</a:t>
            </a:r>
          </a:p>
        </p:txBody>
      </p:sp>
    </p:spTree>
    <p:extLst>
      <p:ext uri="{BB962C8B-B14F-4D97-AF65-F5344CB8AC3E}">
        <p14:creationId xmlns:p14="http://schemas.microsoft.com/office/powerpoint/2010/main" val="31036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1" y="1825628"/>
            <a:ext cx="10011863" cy="1994747"/>
          </a:xfrm>
        </p:spPr>
        <p:txBody>
          <a:bodyPr numCol="1">
            <a:normAutofit/>
          </a:bodyPr>
          <a:lstStyle/>
          <a:p>
            <a:r>
              <a:rPr lang="en-US" dirty="0">
                <a:solidFill>
                  <a:schemeClr val="tx1">
                    <a:lumMod val="65000"/>
                    <a:lumOff val="35000"/>
                  </a:schemeClr>
                </a:solidFill>
              </a:rPr>
              <a:t>Exciting Announcement</a:t>
            </a:r>
          </a:p>
          <a:p>
            <a:pPr lvl="1"/>
            <a:r>
              <a:rPr lang="en-US" dirty="0">
                <a:solidFill>
                  <a:schemeClr val="tx1">
                    <a:lumMod val="65000"/>
                    <a:lumOff val="35000"/>
                  </a:schemeClr>
                </a:solidFill>
              </a:rPr>
              <a:t>Aureon has executed an agreement to provide the high school quarter final and semi-final games made available by the Iowa High School Sports Network.</a:t>
            </a:r>
          </a:p>
          <a:p>
            <a:pPr marL="457189" lvl="1" indent="0">
              <a:buNone/>
            </a:pPr>
            <a:endParaRPr lang="en-US" dirty="0">
              <a:solidFill>
                <a:schemeClr val="tx1">
                  <a:lumMod val="65000"/>
                  <a:lumOff val="35000"/>
                </a:schemeClr>
              </a:solidFill>
            </a:endParaRPr>
          </a:p>
          <a:p>
            <a:pPr lvl="1"/>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4" name="Content Placeholder 3">
            <a:extLst>
              <a:ext uri="{FF2B5EF4-FFF2-40B4-BE49-F238E27FC236}">
                <a16:creationId xmlns:a16="http://schemas.microsoft.com/office/drawing/2014/main" id="{CBFAC6BA-B20B-F443-B74A-142351BA125C}"/>
              </a:ext>
            </a:extLst>
          </p:cNvPr>
          <p:cNvSpPr>
            <a:spLocks noGrp="1"/>
          </p:cNvSpPr>
          <p:nvPr>
            <p:ph sz="quarter" idx="11"/>
          </p:nvPr>
        </p:nvSpPr>
        <p:spPr/>
        <p:txBody>
          <a:bodyPr/>
          <a:lstStyle/>
          <a:p>
            <a:r>
              <a:rPr lang="en-US" dirty="0"/>
              <a:t>NEW CONTENT</a:t>
            </a:r>
          </a:p>
        </p:txBody>
      </p:sp>
      <p:pic>
        <p:nvPicPr>
          <p:cNvPr id="3074" name="Picture 2" descr="https://irp-cdn.multiscreensite.com/742a2fa2/dms3rep/multi/mobile/IHSSN_Prmry_RGB.png">
            <a:extLst>
              <a:ext uri="{FF2B5EF4-FFF2-40B4-BE49-F238E27FC236}">
                <a16:creationId xmlns:a16="http://schemas.microsoft.com/office/drawing/2014/main" id="{9F76D0F9-3E96-4624-A66E-8644CB15A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3676030"/>
            <a:ext cx="63500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888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9 Aureon PPT Template_TECH_reduc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ureon PPT Template_TECH_reduced" id="{7E2536BA-BFE1-9E46-9492-93C22F77AB64}" vid="{A48423FE-C615-9747-978B-1095E2A4C4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4B211D02C1BF4E90B50825912596B0" ma:contentTypeVersion="10" ma:contentTypeDescription="Create a new document." ma:contentTypeScope="" ma:versionID="75372b2fb89a9b024a75377320d9dd67">
  <xsd:schema xmlns:xsd="http://www.w3.org/2001/XMLSchema" xmlns:xs="http://www.w3.org/2001/XMLSchema" xmlns:p="http://schemas.microsoft.com/office/2006/metadata/properties" xmlns:ns3="cdb3ddca-6108-469e-aaad-8b81f0020e12" targetNamespace="http://schemas.microsoft.com/office/2006/metadata/properties" ma:root="true" ma:fieldsID="178a81a9e057c209f891c03ed173371b" ns3:_="">
    <xsd:import namespace="cdb3ddca-6108-469e-aaad-8b81f0020e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3ddca-6108-469e-aaad-8b81f0020e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884605-7AD3-42E4-8F8A-36C23E633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3ddca-6108-469e-aaad-8b81f0020e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AA3DEB-5876-48B9-A554-CB88D59B8A6C}">
  <ds:schemaRefs>
    <ds:schemaRef ds:uri="http://schemas.microsoft.com/sharepoint/v3/contenttype/forms"/>
  </ds:schemaRefs>
</ds:datastoreItem>
</file>

<file path=customXml/itemProps3.xml><?xml version="1.0" encoding="utf-8"?>
<ds:datastoreItem xmlns:ds="http://schemas.openxmlformats.org/officeDocument/2006/customXml" ds:itemID="{393A734F-1AF6-4AA3-9ACD-8346E65F1F0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db3ddca-6108-469e-aaad-8b81f0020e12"/>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Widescreen</PresentationFormat>
  <Paragraphs>154</Paragraphs>
  <Slides>29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Calibri Light</vt:lpstr>
      <vt:lpstr>Montserrat Light</vt:lpstr>
      <vt:lpstr>Montserrat Semi Bold</vt:lpstr>
      <vt:lpstr>Open Sans</vt:lpstr>
      <vt:lpstr>Open Sans Light</vt:lpstr>
      <vt:lpstr>Open Sans Semibold</vt:lpstr>
      <vt:lpstr>Office Theme</vt:lpstr>
      <vt:lpstr>2019 Aureon PPT Template_TECH_reduced</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Bonnicksen</dc:creator>
  <cp:lastModifiedBy>Brittany Bonnicksen</cp:lastModifiedBy>
  <cp:revision>1</cp:revision>
  <dcterms:created xsi:type="dcterms:W3CDTF">2019-09-13T15:18:54Z</dcterms:created>
  <dcterms:modified xsi:type="dcterms:W3CDTF">2019-09-13T15:19:17Z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0x0101001B4B211D02C1BF4E90B50825912596B0</vt:lpwstr>
  </property>
</Properties>
</file>